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8" r:id="rId3"/>
    <p:sldId id="262" r:id="rId4"/>
    <p:sldId id="283" r:id="rId5"/>
    <p:sldId id="259" r:id="rId6"/>
    <p:sldId id="257" r:id="rId7"/>
    <p:sldId id="260" r:id="rId8"/>
    <p:sldId id="261" r:id="rId9"/>
    <p:sldId id="265" r:id="rId10"/>
    <p:sldId id="267" r:id="rId11"/>
    <p:sldId id="272" r:id="rId12"/>
    <p:sldId id="268" r:id="rId13"/>
    <p:sldId id="289" r:id="rId14"/>
    <p:sldId id="287" r:id="rId15"/>
    <p:sldId id="288" r:id="rId16"/>
    <p:sldId id="290" r:id="rId17"/>
    <p:sldId id="269" r:id="rId18"/>
    <p:sldId id="286" r:id="rId19"/>
    <p:sldId id="271" r:id="rId20"/>
    <p:sldId id="275" r:id="rId21"/>
    <p:sldId id="278" r:id="rId22"/>
    <p:sldId id="282" r:id="rId23"/>
    <p:sldId id="279" r:id="rId24"/>
    <p:sldId id="276" r:id="rId25"/>
    <p:sldId id="266" r:id="rId26"/>
    <p:sldId id="291" r:id="rId27"/>
    <p:sldId id="281" r:id="rId28"/>
    <p:sldId id="285" r:id="rId29"/>
    <p:sldId id="296" r:id="rId30"/>
    <p:sldId id="297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98">
          <p15:clr>
            <a:srgbClr val="A4A3A4"/>
          </p15:clr>
        </p15:guide>
        <p15:guide id="2" pos="3182">
          <p15:clr>
            <a:srgbClr val="A4A3A4"/>
          </p15:clr>
        </p15:guide>
        <p15:guide id="3" orient="horz" pos="1321" userDrawn="1">
          <p15:clr>
            <a:srgbClr val="A4A3A4"/>
          </p15:clr>
        </p15:guide>
        <p15:guide id="4" pos="749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3" autoAdjust="0"/>
    <p:restoredTop sz="76828" autoAdjust="0"/>
  </p:normalViewPr>
  <p:slideViewPr>
    <p:cSldViewPr snapToGrid="0" showGuides="1">
      <p:cViewPr varScale="1">
        <p:scale>
          <a:sx n="73" d="100"/>
          <a:sy n="73" d="100"/>
        </p:scale>
        <p:origin x="904" y="44"/>
      </p:cViewPr>
      <p:guideLst>
        <p:guide orient="horz" pos="3498"/>
        <p:guide pos="3182"/>
        <p:guide orient="horz" pos="1321"/>
        <p:guide pos="749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91339-951F-4723-AEF3-00C069266D5E}" type="datetimeFigureOut">
              <a:rPr lang="zh-CN" altLang="en-US" smtClean="0"/>
              <a:t>2023/4/18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CF6B55-1A7A-4E86-81F2-6E7AECF21C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7848C7-EA42-440D-98DE-CF95CC8B1287}" type="datetimeFigureOut">
              <a:rPr lang="zh-CN" altLang="en-US" smtClean="0"/>
              <a:t>2023/4/18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61CB4B-22C3-4B44-AF71-1C16F51C16C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ytorch.org/docs/stable/torchvision/index.html#module-torchvision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60291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8690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5904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725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Tensor</a:t>
            </a:r>
            <a:r>
              <a:rPr lang="zh-CN" altLang="en-US" dirty="0"/>
              <a:t>是</a:t>
            </a:r>
            <a:r>
              <a:rPr lang="en-US" altLang="zh-CN" dirty="0" err="1"/>
              <a:t>pytorch</a:t>
            </a:r>
            <a:r>
              <a:rPr lang="zh-CN" altLang="en-US" dirty="0"/>
              <a:t>中的重要数据机构，可认为是一个高维数组。</a:t>
            </a:r>
            <a:endParaRPr lang="en-US" altLang="zh-CN" dirty="0"/>
          </a:p>
          <a:p>
            <a:r>
              <a:rPr lang="en-US" altLang="zh-CN" dirty="0" err="1"/>
              <a:t>Torch.Tensor</a:t>
            </a:r>
            <a:r>
              <a:rPr lang="zh-CN" altLang="en-US" dirty="0"/>
              <a:t>是</a:t>
            </a:r>
            <a:r>
              <a:rPr lang="en-US" altLang="zh-CN" dirty="0"/>
              <a:t>Python</a:t>
            </a:r>
            <a:r>
              <a:rPr lang="zh-CN" altLang="en-US" dirty="0"/>
              <a:t>类，可创建指定形状的</a:t>
            </a:r>
            <a:r>
              <a:rPr lang="en-US" altLang="zh-CN" dirty="0"/>
              <a:t>tensor</a:t>
            </a:r>
            <a:r>
              <a:rPr lang="zh-CN" altLang="en-US" dirty="0"/>
              <a:t>，且包含</a:t>
            </a:r>
            <a:r>
              <a:rPr lang="en-US" altLang="zh-CN" dirty="0"/>
              <a:t>tensor</a:t>
            </a:r>
            <a:r>
              <a:rPr lang="zh-CN" altLang="en-US" dirty="0"/>
              <a:t>的常规操作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024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torchvision"/>
              </a:rPr>
              <a:t>torchvision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package consists of popular datasets, model architectures, and common image transformations for computer vision.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297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Wingdings" panose="05000000000000000000" pitchFamily="2" charset="2"/>
              </a:rPr>
              <a:t>现在</a:t>
            </a:r>
            <a:r>
              <a:rPr lang="en-US" altLang="zh-CN" dirty="0">
                <a:sym typeface="Wingdings" panose="05000000000000000000" pitchFamily="2" charset="2"/>
              </a:rPr>
              <a:t>SGD</a:t>
            </a:r>
            <a:r>
              <a:rPr lang="zh-CN" altLang="en-US" dirty="0">
                <a:sym typeface="Wingdings" panose="05000000000000000000" pitchFamily="2" charset="2"/>
              </a:rPr>
              <a:t>指的是</a:t>
            </a:r>
            <a:r>
              <a:rPr lang="en-US" altLang="zh-CN" dirty="0">
                <a:sym typeface="Wingdings" panose="05000000000000000000" pitchFamily="2" charset="2"/>
              </a:rPr>
              <a:t>Mini-batch Stochastic Gradient Descent</a:t>
            </a:r>
          </a:p>
          <a:p>
            <a:r>
              <a:rPr lang="en-US" altLang="zh-CN" dirty="0" err="1">
                <a:sym typeface="Wingdings" panose="05000000000000000000" pitchFamily="2" charset="2"/>
              </a:rPr>
              <a:t>Adadelta</a:t>
            </a:r>
            <a:r>
              <a:rPr lang="zh-CN" altLang="en-US" dirty="0">
                <a:sym typeface="Wingdings" panose="05000000000000000000" pitchFamily="2" charset="2"/>
              </a:rPr>
              <a:t>是</a:t>
            </a:r>
            <a:r>
              <a:rPr lang="en-US" altLang="zh-CN" dirty="0" err="1">
                <a:sym typeface="Wingdings" panose="05000000000000000000" pitchFamily="2" charset="2"/>
              </a:rPr>
              <a:t>Adagrad</a:t>
            </a:r>
            <a:r>
              <a:rPr lang="zh-CN" altLang="en-US" dirty="0">
                <a:sym typeface="Wingdings" panose="05000000000000000000" pitchFamily="2" charset="2"/>
              </a:rPr>
              <a:t>的拓展，</a:t>
            </a:r>
            <a:r>
              <a:rPr lang="en-US" altLang="zh-CN" dirty="0" err="1">
                <a:sym typeface="Wingdings" panose="05000000000000000000" pitchFamily="2" charset="2"/>
              </a:rPr>
              <a:t>RMSprop</a:t>
            </a:r>
            <a:r>
              <a:rPr lang="zh-CN" altLang="en-US" dirty="0">
                <a:sym typeface="Wingdings" panose="05000000000000000000" pitchFamily="2" charset="2"/>
              </a:rPr>
              <a:t>是</a:t>
            </a:r>
            <a:r>
              <a:rPr lang="en-US" altLang="zh-CN" dirty="0" err="1">
                <a:sym typeface="Wingdings" panose="05000000000000000000" pitchFamily="2" charset="2"/>
              </a:rPr>
              <a:t>Adadelta</a:t>
            </a:r>
            <a:r>
              <a:rPr lang="zh-CN" altLang="en-US" dirty="0">
                <a:sym typeface="Wingdings" panose="05000000000000000000" pitchFamily="2" charset="2"/>
              </a:rPr>
              <a:t>的特例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en-US" altLang="zh-CN" dirty="0">
                <a:sym typeface="Wingdings" panose="05000000000000000000" pitchFamily="2" charset="2"/>
              </a:rPr>
              <a:t>Adam</a:t>
            </a:r>
            <a:r>
              <a:rPr lang="zh-CN" altLang="en-US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Adaptive Moment Estimation</a:t>
            </a:r>
            <a:r>
              <a:rPr lang="zh-CN" altLang="en-US" dirty="0">
                <a:sym typeface="Wingdings" panose="05000000000000000000" pitchFamily="2" charset="2"/>
              </a:rPr>
              <a:t>，本质上是带有动量项的</a:t>
            </a:r>
            <a:r>
              <a:rPr lang="en-US" altLang="zh-CN" dirty="0" err="1">
                <a:sym typeface="Wingdings" panose="05000000000000000000" pitchFamily="2" charset="2"/>
              </a:rPr>
              <a:t>RMSprop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1128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Wingdings" panose="05000000000000000000" pitchFamily="2" charset="2"/>
              </a:rPr>
              <a:t>现在</a:t>
            </a:r>
            <a:r>
              <a:rPr lang="en-US" altLang="zh-CN" dirty="0">
                <a:sym typeface="Wingdings" panose="05000000000000000000" pitchFamily="2" charset="2"/>
              </a:rPr>
              <a:t>SGD</a:t>
            </a:r>
            <a:r>
              <a:rPr lang="zh-CN" altLang="en-US" dirty="0">
                <a:sym typeface="Wingdings" panose="05000000000000000000" pitchFamily="2" charset="2"/>
              </a:rPr>
              <a:t>指的是</a:t>
            </a:r>
            <a:r>
              <a:rPr lang="en-US" altLang="zh-CN" dirty="0">
                <a:sym typeface="Wingdings" panose="05000000000000000000" pitchFamily="2" charset="2"/>
              </a:rPr>
              <a:t>Mini-batch Stochastic Gradient Descent</a:t>
            </a:r>
          </a:p>
          <a:p>
            <a:r>
              <a:rPr lang="en-US" altLang="zh-CN" dirty="0" err="1">
                <a:sym typeface="Wingdings" panose="05000000000000000000" pitchFamily="2" charset="2"/>
              </a:rPr>
              <a:t>Adadelta</a:t>
            </a:r>
            <a:r>
              <a:rPr lang="zh-CN" altLang="en-US" dirty="0">
                <a:sym typeface="Wingdings" panose="05000000000000000000" pitchFamily="2" charset="2"/>
              </a:rPr>
              <a:t>是</a:t>
            </a:r>
            <a:r>
              <a:rPr lang="en-US" altLang="zh-CN" dirty="0" err="1">
                <a:sym typeface="Wingdings" panose="05000000000000000000" pitchFamily="2" charset="2"/>
              </a:rPr>
              <a:t>Adagrad</a:t>
            </a:r>
            <a:r>
              <a:rPr lang="zh-CN" altLang="en-US" dirty="0">
                <a:sym typeface="Wingdings" panose="05000000000000000000" pitchFamily="2" charset="2"/>
              </a:rPr>
              <a:t>的拓展，</a:t>
            </a:r>
            <a:r>
              <a:rPr lang="en-US" altLang="zh-CN" dirty="0" err="1">
                <a:sym typeface="Wingdings" panose="05000000000000000000" pitchFamily="2" charset="2"/>
              </a:rPr>
              <a:t>RMSprop</a:t>
            </a:r>
            <a:r>
              <a:rPr lang="zh-CN" altLang="en-US" dirty="0">
                <a:sym typeface="Wingdings" panose="05000000000000000000" pitchFamily="2" charset="2"/>
              </a:rPr>
              <a:t>是</a:t>
            </a:r>
            <a:r>
              <a:rPr lang="en-US" altLang="zh-CN" dirty="0" err="1">
                <a:sym typeface="Wingdings" panose="05000000000000000000" pitchFamily="2" charset="2"/>
              </a:rPr>
              <a:t>Adadelta</a:t>
            </a:r>
            <a:r>
              <a:rPr lang="zh-CN" altLang="en-US" dirty="0">
                <a:sym typeface="Wingdings" panose="05000000000000000000" pitchFamily="2" charset="2"/>
              </a:rPr>
              <a:t>的特例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en-US" altLang="zh-CN" dirty="0">
                <a:sym typeface="Wingdings" panose="05000000000000000000" pitchFamily="2" charset="2"/>
              </a:rPr>
              <a:t>Adam</a:t>
            </a:r>
            <a:r>
              <a:rPr lang="zh-CN" altLang="en-US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Adaptive Moment Estimation</a:t>
            </a:r>
            <a:r>
              <a:rPr lang="zh-CN" altLang="en-US" dirty="0">
                <a:sym typeface="Wingdings" panose="05000000000000000000" pitchFamily="2" charset="2"/>
              </a:rPr>
              <a:t>，本质上是带有动量项的</a:t>
            </a:r>
            <a:r>
              <a:rPr lang="en-US" altLang="zh-CN" dirty="0" err="1">
                <a:sym typeface="Wingdings" panose="05000000000000000000" pitchFamily="2" charset="2"/>
              </a:rPr>
              <a:t>RMSprop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652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7253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ym typeface="Wingdings" panose="05000000000000000000" pitchFamily="2" charset="2"/>
              </a:rPr>
              <a:t>现在</a:t>
            </a:r>
            <a:r>
              <a:rPr lang="en-US" altLang="zh-CN" dirty="0">
                <a:sym typeface="Wingdings" panose="05000000000000000000" pitchFamily="2" charset="2"/>
              </a:rPr>
              <a:t>SGD</a:t>
            </a:r>
            <a:r>
              <a:rPr lang="zh-CN" altLang="en-US" dirty="0">
                <a:sym typeface="Wingdings" panose="05000000000000000000" pitchFamily="2" charset="2"/>
              </a:rPr>
              <a:t>指的是</a:t>
            </a:r>
            <a:r>
              <a:rPr lang="en-US" altLang="zh-CN" dirty="0">
                <a:sym typeface="Wingdings" panose="05000000000000000000" pitchFamily="2" charset="2"/>
              </a:rPr>
              <a:t>Mini-batch Stochastic Gradient Descent</a:t>
            </a:r>
          </a:p>
          <a:p>
            <a:r>
              <a:rPr lang="en-US" altLang="zh-CN" dirty="0" err="1">
                <a:sym typeface="Wingdings" panose="05000000000000000000" pitchFamily="2" charset="2"/>
              </a:rPr>
              <a:t>Adadelta</a:t>
            </a:r>
            <a:r>
              <a:rPr lang="zh-CN" altLang="en-US" dirty="0">
                <a:sym typeface="Wingdings" panose="05000000000000000000" pitchFamily="2" charset="2"/>
              </a:rPr>
              <a:t>是</a:t>
            </a:r>
            <a:r>
              <a:rPr lang="en-US" altLang="zh-CN" dirty="0" err="1">
                <a:sym typeface="Wingdings" panose="05000000000000000000" pitchFamily="2" charset="2"/>
              </a:rPr>
              <a:t>Adagrad</a:t>
            </a:r>
            <a:r>
              <a:rPr lang="zh-CN" altLang="en-US" dirty="0">
                <a:sym typeface="Wingdings" panose="05000000000000000000" pitchFamily="2" charset="2"/>
              </a:rPr>
              <a:t>的拓展，</a:t>
            </a:r>
            <a:r>
              <a:rPr lang="en-US" altLang="zh-CN" dirty="0">
                <a:sym typeface="Wingdings" panose="05000000000000000000" pitchFamily="2" charset="2"/>
              </a:rPr>
              <a:t>RMSprop</a:t>
            </a:r>
            <a:r>
              <a:rPr lang="zh-CN" altLang="en-US" dirty="0">
                <a:sym typeface="Wingdings" panose="05000000000000000000" pitchFamily="2" charset="2"/>
              </a:rPr>
              <a:t>是</a:t>
            </a:r>
            <a:r>
              <a:rPr lang="en-US" altLang="zh-CN" dirty="0" err="1">
                <a:sym typeface="Wingdings" panose="05000000000000000000" pitchFamily="2" charset="2"/>
              </a:rPr>
              <a:t>Adadelta</a:t>
            </a:r>
            <a:r>
              <a:rPr lang="zh-CN" altLang="en-US" dirty="0">
                <a:sym typeface="Wingdings" panose="05000000000000000000" pitchFamily="2" charset="2"/>
              </a:rPr>
              <a:t>的特例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en-US" altLang="zh-CN" dirty="0">
                <a:sym typeface="Wingdings" panose="05000000000000000000" pitchFamily="2" charset="2"/>
              </a:rPr>
              <a:t>Adam</a:t>
            </a:r>
            <a:r>
              <a:rPr lang="zh-CN" altLang="en-US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Adaptive Moment Estimation</a:t>
            </a:r>
            <a:r>
              <a:rPr lang="zh-CN" altLang="en-US" dirty="0">
                <a:sym typeface="Wingdings" panose="05000000000000000000" pitchFamily="2" charset="2"/>
              </a:rPr>
              <a:t>，本质上是带有动量项的</a:t>
            </a:r>
            <a:r>
              <a:rPr lang="en-US" altLang="zh-CN" dirty="0">
                <a:sym typeface="Wingdings" panose="05000000000000000000" pitchFamily="2" charset="2"/>
              </a:rPr>
              <a:t>RMSprop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7770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16661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61CB4B-22C3-4B44-AF71-1C16F51C16C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149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010A1-1038-4D4B-B9DF-D776AD464306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C9582-5388-469F-AE7D-CC764634CA40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0F652-3CE0-461E-A2DA-AFC5D9A91A5A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9449A-D96C-4CE1-A0FD-33BD6A66F863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58F53-4E0B-472A-BABF-0A5393F44FD4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 panose="020B0604020202020204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587BB-8664-4B27-B652-AB486747A242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9E22D-CB90-4315-808A-6009CFC53F57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808E1-0E41-4148-BB7D-C9F4254F4781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600"/>
            </a:lvl1pPr>
          </a:lstStyle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>
            <a:normAutofit/>
          </a:bodyPr>
          <a:lstStyle>
            <a:lvl1pPr algn="l">
              <a:defRPr sz="5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4700E6-122F-46F3-B72A-522D0B2BED37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8803C-E4A5-4E48-97D1-F6971523B930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0A0A-54FE-4105-BF7D-1FDBADFD5BA7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C3082-7C4B-4A79-8D3A-02B0750F0B7A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65D78-39D6-4EA9-81E7-90529620E411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FC1E7-0A44-4B51-A396-96F283CC1FDE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EE13D-8B58-460A-8B77-F96FFC4C0A02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EC1E405-78AE-4203-ABFA-641B113CB3C4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800" kern="1200" baseline="0">
          <a:solidFill>
            <a:schemeClr val="tx1">
              <a:lumMod val="85000"/>
              <a:lumOff val="15000"/>
            </a:schemeClr>
          </a:solidFill>
          <a:latin typeface="Times New Roman" panose="02020603050405020304" pitchFamily="18" charset="0"/>
          <a:ea typeface="黑体" panose="02010609060101010101" pitchFamily="49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800" kern="1200" baseline="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黑体" panose="02010609060101010101" pitchFamily="49" charset="-122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600" kern="1200" baseline="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仿宋" panose="02010609060101010101" pitchFamily="49" charset="-122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400" kern="1200" baseline="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仿宋" panose="02010609060101010101" pitchFamily="49" charset="-122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 baseline="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仿宋" panose="02010609060101010101" pitchFamily="49" charset="-122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 baseline="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仿宋" panose="02010609060101010101" pitchFamily="49" charset="-122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panose="05040102010807070707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vis.ensmallen.org/index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hyperlink" Target="https://vis.ensmallen.org/index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vis.ensmallen.org/index.html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kriz/cifar.html" TargetMode="External"/><Relationship Id="rId2" Type="http://schemas.openxmlformats.org/officeDocument/2006/relationships/hyperlink" Target="http://yann.lecun.com/exdb/mnis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codataset.org/#overview" TargetMode="External"/><Relationship Id="rId5" Type="http://schemas.openxmlformats.org/officeDocument/2006/relationships/hyperlink" Target="http://host.robots.ox.ac.uk/pascal/VOC/" TargetMode="External"/><Relationship Id="rId4" Type="http://schemas.openxmlformats.org/officeDocument/2006/relationships/hyperlink" Target="http://image-net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morvanzhou.github.io/tutorials/machine-learning/torch/" TargetMode="External"/><Relationship Id="rId3" Type="http://schemas.openxmlformats.org/officeDocument/2006/relationships/hyperlink" Target="https://pytorch.org/docs/stable/index.html" TargetMode="External"/><Relationship Id="rId7" Type="http://schemas.openxmlformats.org/officeDocument/2006/relationships/hyperlink" Target="https://www.runoob.com/python/python-tutorial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matrixcalculus.org/" TargetMode="External"/><Relationship Id="rId5" Type="http://schemas.openxmlformats.org/officeDocument/2006/relationships/hyperlink" Target="https://github.com/LynnHo/Matrix-Calculus" TargetMode="External"/><Relationship Id="rId4" Type="http://schemas.openxmlformats.org/officeDocument/2006/relationships/hyperlink" Target="https://pytorch-cn.readthedocs.io/zh/latest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istudio.baidu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mailto:deep_learning_2022@163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ubuntu.com/" TargetMode="External"/><Relationship Id="rId2" Type="http://schemas.openxmlformats.org/officeDocument/2006/relationships/hyperlink" Target="http://ms.hit.edu.cn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anaconda.org/" TargetMode="External"/><Relationship Id="rId2" Type="http://schemas.openxmlformats.org/officeDocument/2006/relationships/hyperlink" Target="http://python.org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cuda-toolkit" TargetMode="External"/><Relationship Id="rId2" Type="http://schemas.openxmlformats.org/officeDocument/2006/relationships/hyperlink" Target="https://cloud.google.com/tpu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nvidia.com/cudnn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ytorch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38300" y="1448664"/>
            <a:ext cx="8915399" cy="2810558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dirty="0"/>
              <a:t>模式识别与深度学习</a:t>
            </a:r>
            <a:br>
              <a:rPr lang="en-US" altLang="zh-CN" dirty="0"/>
            </a:br>
            <a:r>
              <a:rPr lang="zh-CN" altLang="en-US" dirty="0"/>
              <a:t>实验一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38300" y="4350659"/>
            <a:ext cx="8915399" cy="1562461"/>
          </a:xfrm>
        </p:spPr>
        <p:txBody>
          <a:bodyPr>
            <a:normAutofit/>
          </a:bodyPr>
          <a:lstStyle/>
          <a:p>
            <a:pPr algn="ctr"/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机器学习研究中心</a:t>
            </a:r>
            <a:endParaRPr lang="en-US" altLang="zh-CN" b="1" dirty="0">
              <a:solidFill>
                <a:schemeClr val="bg1">
                  <a:lumMod val="6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/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郭梓贤</a:t>
            </a:r>
            <a:r>
              <a:rPr lang="en-US" altLang="zh-CN" b="1" i="1" dirty="0">
                <a:solidFill>
                  <a:schemeClr val="bg1">
                    <a:lumMod val="6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zixian_guo@foxmail.com</a:t>
            </a:r>
          </a:p>
          <a:p>
            <a:pPr algn="ctr"/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 吴仁龙 </a:t>
            </a:r>
            <a:r>
              <a:rPr lang="en-US" altLang="zh-CN" b="1" i="1" dirty="0">
                <a:solidFill>
                  <a:schemeClr val="bg1">
                    <a:lumMod val="6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2267205780@qq.com</a:t>
            </a:r>
            <a:endParaRPr lang="zh-CN" altLang="en-US" b="1" i="1" dirty="0">
              <a:solidFill>
                <a:schemeClr val="bg1">
                  <a:lumMod val="6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1.3 </a:t>
            </a:r>
            <a:r>
              <a:rPr lang="en-US" altLang="zh-CN" dirty="0" err="1"/>
              <a:t>PyTorch</a:t>
            </a:r>
            <a:r>
              <a:rPr lang="zh-CN" altLang="en-US" dirty="0"/>
              <a:t>基本介绍 </a:t>
            </a:r>
            <a:r>
              <a:rPr lang="en-US" altLang="zh-CN" dirty="0"/>
              <a:t>– </a:t>
            </a:r>
            <a:r>
              <a:rPr lang="zh-CN" altLang="en-US" dirty="0"/>
              <a:t>常用接口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b="1" dirty="0"/>
                  <a:t>torch.Tensor</a:t>
                </a:r>
              </a:p>
              <a:p>
                <a:pPr lvl="1"/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torch.[Float/Double/Byte/Char/Short/Int/Long]Tensor</a:t>
                </a:r>
              </a:p>
              <a:p>
                <a:pPr lvl="1"/>
                <a:r>
                  <a:rPr lang="en-US" altLang="zh-CN" dirty="0" err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torch.cuda</a:t>
                </a:r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.[Float/Double/</a:t>
                </a:r>
                <a:r>
                  <a:rPr lang="en-US" altLang="zh-CN" b="1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Half</a:t>
                </a:r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/Byte/Char/Short/Int/Long]Tensor</a:t>
                </a:r>
              </a:p>
              <a:p>
                <a:pPr lvl="1"/>
                <a:r>
                  <a:rPr lang="en-US" altLang="zh-CN" dirty="0" err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t.cuda</a:t>
                </a:r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() / t.to(device) / </a:t>
                </a:r>
                <a:r>
                  <a:rPr lang="en-US" altLang="zh-CN" dirty="0" err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t.is_cuda</a:t>
                </a:r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()</a:t>
                </a:r>
              </a:p>
              <a:p>
                <a:pPr lvl="1"/>
                <a:r>
                  <a:rPr lang="en-US" altLang="zh-CN" dirty="0" err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t.abs</a:t>
                </a:r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() 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latin typeface="Cambria Math" panose="02040503050406030204" pitchFamily="18" charset="0"/>
                      </a:rPr>
                      <m:t>↔</m:t>
                    </m:r>
                  </m:oMath>
                </a14:m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  <a:sym typeface="Wingdings" panose="05000000000000000000" pitchFamily="2" charset="2"/>
                  </a:rPr>
                  <a:t> </a:t>
                </a:r>
                <a:r>
                  <a:rPr lang="en-US" altLang="zh-CN" dirty="0" err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  <a:sym typeface="Wingdings" panose="05000000000000000000" pitchFamily="2" charset="2"/>
                  </a:rPr>
                  <a:t>torch.abs</a:t>
                </a:r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  <a:sym typeface="Wingdings" panose="05000000000000000000" pitchFamily="2" charset="2"/>
                  </a:rPr>
                  <a:t>(t)</a:t>
                </a:r>
              </a:p>
              <a:p>
                <a:pPr marL="711200" lvl="1" indent="0">
                  <a:buClr>
                    <a:srgbClr val="A53010"/>
                  </a:buClr>
                  <a:buNone/>
                </a:pPr>
                <a:r>
                  <a:rPr lang="en-US" altLang="zh-CN" i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  <a:sym typeface="Wingdings" panose="05000000000000000000" pitchFamily="2" charset="2"/>
                  </a:rPr>
                  <a:t># NOTE: </a:t>
                </a:r>
                <a:r>
                  <a:rPr lang="en-US" altLang="zh-CN" i="1" dirty="0" err="1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  <a:sym typeface="Wingdings" panose="05000000000000000000" pitchFamily="2" charset="2"/>
                  </a:rPr>
                  <a:t>t.fun</a:t>
                </a:r>
                <a:r>
                  <a:rPr lang="en-US" altLang="zh-CN" i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  <a:sym typeface="Wingdings" panose="05000000000000000000" pitchFamily="2" charset="2"/>
                  </a:rPr>
                  <a:t>_() is in-place operation same as </a:t>
                </a:r>
                <a:r>
                  <a:rPr lang="en-US" altLang="zh-CN" i="1" dirty="0" err="1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  <a:sym typeface="Wingdings" panose="05000000000000000000" pitchFamily="2" charset="2"/>
                  </a:rPr>
                  <a:t>t.fun</a:t>
                </a:r>
                <a:r>
                  <a:rPr lang="en-US" altLang="zh-CN" i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  <a:sym typeface="Wingdings" panose="05000000000000000000" pitchFamily="2" charset="2"/>
                  </a:rPr>
                  <a:t>()</a:t>
                </a:r>
              </a:p>
              <a:p>
                <a:pPr lvl="1"/>
                <a:r>
                  <a:rPr lang="en-US" altLang="zh-CN" dirty="0" err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t.transpose</a:t>
                </a:r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(dim0, dim1) / </a:t>
                </a:r>
                <a:r>
                  <a:rPr lang="en-US" altLang="zh-CN" dirty="0" err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t.permute</a:t>
                </a:r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(*dims)  </a:t>
                </a:r>
                <a:r>
                  <a:rPr lang="en-US" altLang="zh-CN" i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</a:rPr>
                  <a:t># </a:t>
                </a:r>
                <a:r>
                  <a:rPr lang="en-US" altLang="zh-CN" i="1" dirty="0" err="1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</a:rPr>
                  <a:t>t.permute</a:t>
                </a:r>
                <a:r>
                  <a:rPr lang="en-US" altLang="zh-CN" i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</a:rPr>
                  <a:t>(2,0,1)</a:t>
                </a:r>
                <a:r>
                  <a:rPr lang="zh-CN" altLang="en-US" i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altLang="zh-CN" i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</a:rPr>
                  <a:t>HWC</a:t>
                </a:r>
                <a:r>
                  <a:rPr lang="en-US" altLang="zh-CN" i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  <a:sym typeface="Wingdings" panose="05000000000000000000" pitchFamily="2" charset="2"/>
                  </a:rPr>
                  <a:t>CHW</a:t>
                </a:r>
                <a:endParaRPr lang="en-US" altLang="zh-CN" i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Consolas" panose="020B0609020204030204" pitchFamily="49" charset="0"/>
                </a:endParaRPr>
              </a:p>
              <a:p>
                <a:pPr lvl="1"/>
                <a:r>
                  <a:rPr lang="en-US" altLang="zh-CN" dirty="0" err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t.type_as</a:t>
                </a:r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(t1)</a:t>
                </a:r>
              </a:p>
              <a:p>
                <a:pPr lvl="1"/>
                <a:r>
                  <a:rPr lang="en-US" altLang="zh-CN" dirty="0" err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t.view</a:t>
                </a:r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(*shape) / </a:t>
                </a:r>
                <a:r>
                  <a:rPr lang="en-US" altLang="zh-CN" dirty="0" err="1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t.contiguous</a:t>
                </a:r>
                <a:r>
                  <a:rPr lang="en-US" altLang="zh-CN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Consolas" panose="020B0609020204030204" pitchFamily="49" charset="0"/>
                  </a:rPr>
                  <a:t>()  </a:t>
                </a:r>
                <a:r>
                  <a:rPr lang="en-US" altLang="zh-CN" i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</a:rPr>
                  <a:t># </a:t>
                </a:r>
                <a:r>
                  <a:rPr lang="en-US" altLang="zh-CN" i="1" dirty="0" err="1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</a:rPr>
                  <a:t>tensor.view</a:t>
                </a:r>
                <a:r>
                  <a:rPr lang="en-US" altLang="zh-CN" i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zh-CN" altLang="en-US" i="1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Consolas" panose="020B0609020204030204" pitchFamily="49" charset="0"/>
                  </a:rPr>
                  <a:t>要求内存连续</a:t>
                </a:r>
                <a:endParaRPr lang="en-US" altLang="zh-CN" i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Consolas" panose="020B0609020204030204" pitchFamily="49" charset="0"/>
                </a:endParaRPr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479" t="-80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10</a:t>
            </a:fld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1.3 </a:t>
            </a:r>
            <a:r>
              <a:rPr lang="en-US" altLang="zh-CN" dirty="0" err="1"/>
              <a:t>PyTorch</a:t>
            </a:r>
            <a:r>
              <a:rPr lang="zh-CN" altLang="en-US" dirty="0"/>
              <a:t>基本介绍 </a:t>
            </a:r>
            <a:r>
              <a:rPr lang="en-US" altLang="zh-CN" dirty="0"/>
              <a:t>– </a:t>
            </a:r>
            <a:r>
              <a:rPr lang="zh-CN" altLang="en-US" dirty="0"/>
              <a:t>常用接口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792705"/>
            <a:ext cx="8915400" cy="4441185"/>
          </a:xfrm>
        </p:spPr>
        <p:txBody>
          <a:bodyPr>
            <a:normAutofit/>
          </a:bodyPr>
          <a:lstStyle/>
          <a:p>
            <a:r>
              <a:rPr lang="en-US" altLang="zh-CN" b="1" dirty="0" err="1"/>
              <a:t>torch.utils</a:t>
            </a:r>
            <a:endParaRPr lang="en-US" altLang="zh-CN" b="1" dirty="0"/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utils.data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.Dataset</a:t>
            </a:r>
          </a:p>
          <a:p>
            <a:pPr lvl="2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.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DataLoader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0">
              <a:buClr>
                <a:srgbClr val="A53010"/>
              </a:buClr>
            </a:pPr>
            <a:r>
              <a:rPr lang="en-US" altLang="zh-CN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torchvision.datasets</a:t>
            </a:r>
            <a:endParaRPr lang="en-US" altLang="zh-CN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buClr>
                <a:srgbClr val="A53010"/>
              </a:buClr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.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</a:rPr>
              <a:t>datasets (MNIST/CIFAR/COCO/VOC 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…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1">
              <a:buClr>
                <a:srgbClr val="A53010"/>
              </a:buClr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.models (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AlexNet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/VGG/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ResNet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DenseNet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SqueezeNet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…)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013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1.3 </a:t>
            </a:r>
            <a:r>
              <a:rPr lang="en-US" altLang="zh-CN" dirty="0" err="1"/>
              <a:t>PyTorch</a:t>
            </a:r>
            <a:r>
              <a:rPr lang="zh-CN" altLang="en-US" dirty="0"/>
              <a:t>基本介绍 </a:t>
            </a:r>
            <a:r>
              <a:rPr lang="en-US" altLang="zh-CN" dirty="0"/>
              <a:t>– </a:t>
            </a:r>
            <a:r>
              <a:rPr lang="zh-CN" altLang="en-US" dirty="0"/>
              <a:t>常用接口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917024"/>
            <a:ext cx="8915400" cy="4367233"/>
          </a:xfrm>
        </p:spPr>
        <p:txBody>
          <a:bodyPr>
            <a:normAutofit/>
          </a:bodyPr>
          <a:lstStyle/>
          <a:p>
            <a:r>
              <a:rPr lang="en-US" altLang="zh-CN" b="1" dirty="0" err="1"/>
              <a:t>torch.nn</a:t>
            </a:r>
            <a:endParaRPr lang="en-US" altLang="zh-CN" b="1" dirty="0"/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nn.Module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 </a:t>
            </a:r>
            <a:r>
              <a:rPr lang="en-US" altLang="zh-CN" i="1" dirty="0">
                <a:solidFill>
                  <a:prstClr val="black">
                    <a:lumMod val="50000"/>
                    <a:lumOff val="50000"/>
                  </a:prstClr>
                </a:solidFill>
                <a:latin typeface="Consolas" panose="020B0609020204030204" pitchFamily="49" charset="0"/>
              </a:rPr>
              <a:t># base class of all network layers</a:t>
            </a:r>
          </a:p>
          <a:p>
            <a:pPr lvl="2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.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cpu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|.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cuda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/ .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train|.eval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/ .forward / .parameters / .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zero_grad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nn.</a:t>
            </a:r>
            <a:r>
              <a:rPr lang="en-US" altLang="zh-CN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Sequential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/ 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nn.ModuleList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nn.</a:t>
            </a:r>
            <a:r>
              <a:rPr lang="en-US" altLang="zh-CN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Conv?d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ConvTransposed?d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MaxPool?d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AvgPool?d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nn.ReLU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/ELU/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LeakyReLU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PReLU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/Sigmoid/Tanh/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Softplus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Softmax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nn.BatchNorm?d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SyncBatchNorm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InstanceNorm?d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LayerNorm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GroupNorm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nn.RNN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/LSTM/GRU</a:t>
            </a:r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nn.</a:t>
            </a:r>
            <a:r>
              <a:rPr lang="en-US" altLang="zh-CN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Linear</a:t>
            </a:r>
            <a:endParaRPr lang="en-US" altLang="zh-CN" b="1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nn.L1Loss/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MSELoss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BCELoss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CrossEntropyLoss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NLLLoss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nn.functional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 </a:t>
            </a:r>
            <a:r>
              <a:rPr lang="en-US" altLang="zh-CN" i="1" dirty="0">
                <a:solidFill>
                  <a:prstClr val="black">
                    <a:lumMod val="50000"/>
                    <a:lumOff val="50000"/>
                  </a:prstClr>
                </a:solidFill>
                <a:latin typeface="Consolas" panose="020B0609020204030204" pitchFamily="49" charset="0"/>
              </a:rPr>
              <a:t># functions of previously mentioned layers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12</a:t>
            </a:fld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1.3 </a:t>
            </a:r>
            <a:r>
              <a:rPr lang="en-US" altLang="zh-CN" dirty="0" err="1"/>
              <a:t>PyTorch</a:t>
            </a:r>
            <a:r>
              <a:rPr lang="zh-CN" altLang="en-US" dirty="0"/>
              <a:t>基本介绍 </a:t>
            </a:r>
            <a:r>
              <a:rPr lang="en-US" altLang="zh-CN" dirty="0"/>
              <a:t>– </a:t>
            </a:r>
            <a:r>
              <a:rPr lang="zh-CN" altLang="en-US" dirty="0"/>
              <a:t>优化算法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13</a:t>
            </a:fld>
            <a:endParaRPr 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/>
          <a:srcRect l="4706" t="3947" r="4842" b="6335"/>
          <a:stretch>
            <a:fillRect/>
          </a:stretch>
        </p:blipFill>
        <p:spPr>
          <a:xfrm>
            <a:off x="10883655" y="4430591"/>
            <a:ext cx="1171575" cy="116205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0754920" y="5619576"/>
            <a:ext cx="14486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扫码或</a:t>
            </a:r>
            <a:r>
              <a:rPr lang="zh-CN" altLang="en-US" sz="1400" dirty="0">
                <a:hlinkClick r:id="rId4"/>
              </a:rPr>
              <a:t>点击访问</a:t>
            </a:r>
            <a:endParaRPr lang="en-US" altLang="zh-CN" sz="1400" dirty="0"/>
          </a:p>
          <a:p>
            <a:pPr algn="ctr"/>
            <a:r>
              <a:rPr lang="zh-CN" altLang="en-US" sz="1400" dirty="0"/>
              <a:t>优化算法对比</a:t>
            </a:r>
            <a:endParaRPr lang="en-US" altLang="zh-CN" sz="14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C84F942-DCE7-46EF-98CC-DF33A3BF48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9210" y="1443046"/>
            <a:ext cx="7620000" cy="24834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592AA4B-C7D3-4B0C-AF1D-75FBD5B964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9210" y="4001369"/>
            <a:ext cx="7619999" cy="287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235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1.3 </a:t>
            </a:r>
            <a:r>
              <a:rPr lang="en-US" altLang="zh-CN" dirty="0" err="1"/>
              <a:t>PyTorch</a:t>
            </a:r>
            <a:r>
              <a:rPr lang="zh-CN" altLang="en-US" dirty="0"/>
              <a:t>基本介绍 </a:t>
            </a:r>
            <a:r>
              <a:rPr lang="en-US" altLang="zh-CN" dirty="0"/>
              <a:t>– </a:t>
            </a:r>
            <a:r>
              <a:rPr lang="zh-CN" altLang="en-US" dirty="0"/>
              <a:t>优化算法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14</a:t>
            </a:fld>
            <a:endParaRPr 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/>
          <a:srcRect l="4706" t="3947" r="4842" b="6335"/>
          <a:stretch>
            <a:fillRect/>
          </a:stretch>
        </p:blipFill>
        <p:spPr>
          <a:xfrm>
            <a:off x="10331205" y="4430591"/>
            <a:ext cx="1171575" cy="116205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0202470" y="5619576"/>
            <a:ext cx="14486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扫码或</a:t>
            </a:r>
            <a:r>
              <a:rPr lang="zh-CN" altLang="en-US" sz="1400" dirty="0">
                <a:hlinkClick r:id="rId4"/>
              </a:rPr>
              <a:t>点击访问</a:t>
            </a:r>
            <a:endParaRPr lang="en-US" altLang="zh-CN" sz="1400" dirty="0"/>
          </a:p>
          <a:p>
            <a:pPr algn="ctr"/>
            <a:r>
              <a:rPr lang="zh-CN" altLang="en-US" sz="1400" dirty="0"/>
              <a:t>优化算法对比</a:t>
            </a:r>
            <a:endParaRPr lang="en-US" altLang="zh-CN" sz="1400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A3A94692-B0F1-428E-95A3-8152237659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2088" y="4147548"/>
            <a:ext cx="6421438" cy="2702684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B7A72539-60E7-4EAF-B5E7-BFD6823124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32088" y="1383184"/>
            <a:ext cx="6421438" cy="263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36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1.3 </a:t>
            </a:r>
            <a:r>
              <a:rPr lang="en-US" altLang="zh-CN" dirty="0" err="1"/>
              <a:t>PyTorch</a:t>
            </a:r>
            <a:r>
              <a:rPr lang="zh-CN" altLang="en-US" dirty="0"/>
              <a:t>基本介绍 </a:t>
            </a:r>
            <a:r>
              <a:rPr lang="en-US" altLang="zh-CN" dirty="0"/>
              <a:t>– </a:t>
            </a:r>
            <a:r>
              <a:rPr lang="zh-CN" altLang="en-US" dirty="0"/>
              <a:t>优化算法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15</a:t>
            </a:fld>
            <a:endParaRPr 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/>
          <a:srcRect l="4706" t="3947" r="4842" b="6335"/>
          <a:stretch>
            <a:fillRect/>
          </a:stretch>
        </p:blipFill>
        <p:spPr>
          <a:xfrm>
            <a:off x="10331205" y="4430591"/>
            <a:ext cx="1171575" cy="116205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10202470" y="5619576"/>
            <a:ext cx="14486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扫码或</a:t>
            </a:r>
            <a:r>
              <a:rPr lang="zh-CN" altLang="en-US" sz="1400" dirty="0">
                <a:hlinkClick r:id="rId4"/>
              </a:rPr>
              <a:t>点击访问</a:t>
            </a:r>
            <a:endParaRPr lang="en-US" altLang="zh-CN" sz="1400" dirty="0"/>
          </a:p>
          <a:p>
            <a:pPr algn="ctr"/>
            <a:r>
              <a:rPr lang="zh-CN" altLang="en-US" sz="1400" dirty="0"/>
              <a:t>优化算法对比</a:t>
            </a:r>
            <a:endParaRPr lang="en-US" altLang="zh-CN" sz="14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2E10C77-55AD-454D-B00C-49EE86357C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9212" y="1447879"/>
            <a:ext cx="6648755" cy="541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316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1.3 </a:t>
            </a:r>
            <a:r>
              <a:rPr lang="en-US" altLang="zh-CN" dirty="0" err="1"/>
              <a:t>PyTorch</a:t>
            </a:r>
            <a:r>
              <a:rPr lang="zh-CN" altLang="en-US" dirty="0"/>
              <a:t>基本介绍 </a:t>
            </a:r>
            <a:r>
              <a:rPr lang="en-US" altLang="zh-CN" dirty="0"/>
              <a:t>– </a:t>
            </a:r>
            <a:r>
              <a:rPr lang="zh-CN" altLang="en-US" dirty="0"/>
              <a:t>优化算法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16</a:t>
            </a:fld>
            <a:endParaRPr 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EAE1D6A-B7EF-48D9-B4ED-1F33E7E31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1661890"/>
            <a:ext cx="5905500" cy="45720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F44E4957-94A9-4DDC-A957-DA65227E52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0776" y="1659690"/>
            <a:ext cx="59055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88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1.3 </a:t>
            </a:r>
            <a:r>
              <a:rPr lang="en-US" altLang="zh-CN" dirty="0" err="1"/>
              <a:t>PyTorch</a:t>
            </a:r>
            <a:r>
              <a:rPr lang="zh-CN" altLang="en-US" dirty="0"/>
              <a:t>基本介绍 </a:t>
            </a:r>
            <a:r>
              <a:rPr lang="en-US" altLang="zh-CN" dirty="0"/>
              <a:t>– </a:t>
            </a:r>
            <a:r>
              <a:rPr lang="zh-CN" altLang="en-US" dirty="0"/>
              <a:t>常用接口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808481"/>
            <a:ext cx="9684068" cy="4023360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 err="1"/>
              <a:t>torch.optim</a:t>
            </a:r>
            <a:endParaRPr lang="en-US" altLang="zh-CN" dirty="0"/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optim.SGD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/Adam/…</a:t>
            </a:r>
          </a:p>
          <a:p>
            <a:pPr lvl="2"/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optimizer =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optim.SGD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model.parameters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(),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=0.01, momentum=0.9)</a:t>
            </a:r>
          </a:p>
          <a:p>
            <a:pPr lvl="2"/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optimizer =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optim.Adam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([</a:t>
            </a:r>
          </a:p>
          <a:p>
            <a:pPr marL="914400" lvl="2" indent="0">
              <a:buNone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                {‘params’: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model.base.parameters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()}, </a:t>
            </a:r>
          </a:p>
          <a:p>
            <a:pPr marL="914400" lvl="2" indent="0">
              <a:buNone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                {‘params’: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model.classifier.parameters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(), ‘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’: 1e-3}</a:t>
            </a:r>
          </a:p>
          <a:p>
            <a:pPr marL="914400" lvl="2" indent="0">
              <a:buNone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             ],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=1e-2, momentum=0.9)</a:t>
            </a:r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optim.lr_scheduler.StepLR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MultiStepLR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LambdaLR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/…</a:t>
            </a:r>
          </a:p>
          <a:p>
            <a:pPr lvl="2"/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scheduler =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optim.lr_scheduler.StepLR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(optimizer,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step_size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=30, gamma=0.1)</a:t>
            </a:r>
          </a:p>
          <a:p>
            <a:pPr lvl="2"/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scheduler =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optim.lr_scheduler.MultiStepLR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(optimizer, milestones=[30,80],    gamma=0.1)</a:t>
            </a:r>
          </a:p>
          <a:p>
            <a:pPr lvl="2"/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scheduler =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optim.lr_scheduler.LambdaLR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(optimizer,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lr_lambda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=lambda epoch: 1/(epoch+1))</a:t>
            </a:r>
          </a:p>
          <a:p>
            <a:pPr marL="914400" lvl="2" indent="0">
              <a:buNone/>
            </a:pPr>
            <a:endParaRPr lang="en-US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marL="914400" lvl="2" indent="0">
              <a:buNone/>
            </a:pPr>
            <a:endParaRPr lang="en-US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17</a:t>
            </a:fld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1.3 </a:t>
            </a:r>
            <a:r>
              <a:rPr lang="en-US" altLang="zh-CN" dirty="0" err="1"/>
              <a:t>PyTorch</a:t>
            </a:r>
            <a:r>
              <a:rPr lang="zh-CN" altLang="en-US" dirty="0"/>
              <a:t>基本介绍 </a:t>
            </a:r>
            <a:r>
              <a:rPr lang="en-US" altLang="zh-CN" dirty="0"/>
              <a:t>– </a:t>
            </a:r>
            <a:r>
              <a:rPr lang="zh-CN" altLang="en-US" dirty="0"/>
              <a:t>常用接口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/>
              <a:t>torch</a:t>
            </a:r>
          </a:p>
          <a:p>
            <a:pPr lvl="1"/>
            <a:r>
              <a:rPr lang="en-US" altLang="zh-CN" dirty="0" err="1">
                <a:latin typeface="Consolas" panose="020B0609020204030204" pitchFamily="49" charset="0"/>
              </a:rPr>
              <a:t>torch.set_num_threads</a:t>
            </a:r>
            <a:r>
              <a:rPr lang="en-US" altLang="zh-CN" dirty="0">
                <a:latin typeface="Consolas" panose="020B0609020204030204" pitchFamily="49" charset="0"/>
              </a:rPr>
              <a:t>(num)  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# useful command for limiting threads</a:t>
            </a:r>
          </a:p>
          <a:p>
            <a:pPr lvl="1"/>
            <a:r>
              <a:rPr lang="en-US" altLang="zh-CN" dirty="0" err="1">
                <a:latin typeface="Consolas" panose="020B0609020204030204" pitchFamily="49" charset="0"/>
              </a:rPr>
              <a:t>torch.set_default_tensor_type</a:t>
            </a:r>
            <a:r>
              <a:rPr lang="en-US" altLang="zh-CN" dirty="0">
                <a:latin typeface="Consolas" panose="020B0609020204030204" pitchFamily="49" charset="0"/>
              </a:rPr>
              <a:t>(type)  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# e.g., type = torch.float32</a:t>
            </a:r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torch.save|torch.load</a:t>
            </a:r>
            <a:endParaRPr lang="en-US" altLang="zh-CN" i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zh-CN" dirty="0" err="1">
                <a:latin typeface="Consolas" panose="020B0609020204030204" pitchFamily="49" charset="0"/>
              </a:rPr>
              <a:t>torch.cuda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2"/>
            <a:r>
              <a:rPr lang="en-US" altLang="zh-CN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cuda.is_available</a:t>
            </a:r>
            <a:endParaRPr lang="en-US" altLang="zh-CN" b="1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cuda.set_device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 </a:t>
            </a:r>
            <a:r>
              <a:rPr lang="en-US" altLang="zh-CN" i="1" dirty="0">
                <a:solidFill>
                  <a:prstClr val="black">
                    <a:lumMod val="50000"/>
                    <a:lumOff val="50000"/>
                  </a:prstClr>
                </a:solidFill>
                <a:latin typeface="Consolas" panose="020B0609020204030204" pitchFamily="49" charset="0"/>
              </a:rPr>
              <a:t># often better than CUDA_VISIBLE_DEVICES=? 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cuda.current_device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cuda.empty_cache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cuda.get_device_name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get_device_capability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zh-CN" dirty="0" err="1">
                <a:latin typeface="Consolas" panose="020B0609020204030204" pitchFamily="49" charset="0"/>
              </a:rPr>
              <a:t>torch.utils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sz="1600" dirty="0" err="1">
                <a:latin typeface="Consolas" panose="020B0609020204030204" pitchFamily="49" charset="0"/>
              </a:rPr>
              <a:t>utils.tensorboard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4700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</a:t>
            </a:r>
            <a:r>
              <a:rPr lang="zh-CN" altLang="en-US" dirty="0"/>
              <a:t>常见数据集介绍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MNIST  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  <a:hlinkClick r:id="rId2"/>
              </a:rPr>
              <a:t>http://yann.lecun.com/exdb/mnist/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CIFAR  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  <a:hlinkClick r:id="rId3"/>
              </a:rPr>
              <a:t>https://www.cs.toronto.edu/~kriz/cifar.html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ImageNet  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  <a:hlinkClick r:id="rId4"/>
              </a:rPr>
              <a:t>http://image-net.org/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Pascal VOC  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  <a:hlinkClick r:id="rId5"/>
              </a:rPr>
              <a:t>http://host.robots.ox.ac.uk/pascal/VOC/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MS COCO  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  <a:hlinkClick r:id="rId6"/>
              </a:rPr>
              <a:t>http://cocodataset.org/#overview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……</a:t>
            </a:r>
          </a:p>
          <a:p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19</a:t>
            </a:fld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2476261" y="618738"/>
            <a:ext cx="8911687" cy="1280890"/>
          </a:xfrm>
        </p:spPr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深度学习框架熟悉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half" idx="2"/>
          </p:nvPr>
        </p:nvSpPr>
        <p:spPr>
          <a:xfrm>
            <a:off x="2589212" y="2133600"/>
            <a:ext cx="4342893" cy="3354060"/>
          </a:xfrm>
        </p:spPr>
        <p:txBody>
          <a:bodyPr>
            <a:normAutofit/>
          </a:bodyPr>
          <a:lstStyle/>
          <a:p>
            <a:pPr lvl="0">
              <a:lnSpc>
                <a:spcPct val="125000"/>
              </a:lnSpc>
              <a:buClr>
                <a:srgbClr val="A53010"/>
              </a:buClr>
            </a:pPr>
            <a:r>
              <a:rPr lang="zh-CN" altLang="en-US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深度学习框架介绍</a:t>
            </a:r>
            <a:endParaRPr lang="en-US" altLang="zh-CN" sz="28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lnSpc>
                <a:spcPct val="125000"/>
              </a:lnSpc>
              <a:buClr>
                <a:srgbClr val="A53010"/>
              </a:buClr>
            </a:pPr>
            <a:r>
              <a:rPr lang="zh-CN" altLang="en-US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环境配置</a:t>
            </a:r>
            <a:endParaRPr lang="en-US" altLang="zh-CN" sz="28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lnSpc>
                <a:spcPct val="125000"/>
              </a:lnSpc>
              <a:buClr>
                <a:srgbClr val="A53010"/>
              </a:buClr>
            </a:pPr>
            <a:r>
              <a:rPr lang="en-US" altLang="zh-CN" sz="28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PyTorch</a:t>
            </a:r>
            <a:r>
              <a:rPr lang="zh-CN" altLang="en-US" sz="28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基本介绍</a:t>
            </a:r>
            <a:endParaRPr lang="en-US" altLang="zh-CN" sz="28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81BFC-E7F3-46E4-B3B5-4E9F9F1267DF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模式识别与深度学习实验课   深度学习部分   实验</a:t>
            </a:r>
            <a:r>
              <a:rPr lang="en-US" altLang="zh-CN" dirty="0"/>
              <a:t>1-</a:t>
            </a:r>
            <a:r>
              <a:rPr lang="zh-CN" altLang="en-US" dirty="0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3810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2.1 </a:t>
            </a:r>
            <a:r>
              <a:rPr lang="zh-CN" altLang="en-US" dirty="0"/>
              <a:t>常见数据集介绍 </a:t>
            </a:r>
            <a:r>
              <a:rPr lang="en-US" altLang="zh-CN" dirty="0"/>
              <a:t>– MNIST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20</a:t>
            </a:fld>
            <a:endParaRPr lang="en-US" dirty="0"/>
          </a:p>
        </p:txBody>
      </p:sp>
      <p:sp>
        <p:nvSpPr>
          <p:cNvPr id="10" name="内容占位符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10 classes</a:t>
            </a:r>
          </a:p>
          <a:p>
            <a:r>
              <a:rPr lang="en-US" altLang="zh-CN" dirty="0"/>
              <a:t>60,000 training set</a:t>
            </a:r>
          </a:p>
          <a:p>
            <a:r>
              <a:rPr lang="en-US" altLang="zh-CN" dirty="0"/>
              <a:t>10,000 test set</a:t>
            </a:r>
          </a:p>
          <a:p>
            <a:endParaRPr lang="en-US" altLang="zh-CN" dirty="0"/>
          </a:p>
          <a:p>
            <a:r>
              <a:rPr lang="en-US" altLang="zh-CN" dirty="0"/>
              <a:t>Task</a:t>
            </a:r>
          </a:p>
          <a:p>
            <a:pPr lvl="1"/>
            <a:r>
              <a:rPr lang="en-US" altLang="zh-CN" dirty="0"/>
              <a:t>Classification</a:t>
            </a:r>
          </a:p>
          <a:p>
            <a:pPr lvl="1"/>
            <a:r>
              <a:rPr lang="en-US" altLang="zh-CN" dirty="0"/>
              <a:t>Generation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425" y="2133599"/>
            <a:ext cx="6841066" cy="342053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9159974" cy="1280890"/>
          </a:xfrm>
        </p:spPr>
        <p:txBody>
          <a:bodyPr/>
          <a:lstStyle/>
          <a:p>
            <a:r>
              <a:rPr lang="en-US" altLang="zh-CN" dirty="0"/>
              <a:t>2.2 </a:t>
            </a:r>
            <a:r>
              <a:rPr lang="zh-CN" altLang="en-US" dirty="0"/>
              <a:t>常见数据集介绍 </a:t>
            </a:r>
            <a:r>
              <a:rPr lang="en-US" altLang="zh-CN" dirty="0"/>
              <a:t>– CIFAR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21</a:t>
            </a:fld>
            <a:endParaRPr lang="en-US" dirty="0"/>
          </a:p>
        </p:txBody>
      </p:sp>
      <p:sp>
        <p:nvSpPr>
          <p:cNvPr id="10" name="内容占位符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10/100 classes</a:t>
            </a:r>
          </a:p>
          <a:p>
            <a:r>
              <a:rPr lang="en-US" altLang="zh-CN" dirty="0"/>
              <a:t>CIFAR-10 as e.g.</a:t>
            </a:r>
          </a:p>
          <a:p>
            <a:pPr lvl="1"/>
            <a:r>
              <a:rPr lang="en-US" altLang="zh-CN" dirty="0"/>
              <a:t>50k training images</a:t>
            </a:r>
          </a:p>
          <a:p>
            <a:pPr lvl="1"/>
            <a:r>
              <a:rPr lang="en-US" altLang="zh-CN" dirty="0"/>
              <a:t>10k test images</a:t>
            </a:r>
          </a:p>
          <a:p>
            <a:endParaRPr lang="en-US" altLang="zh-CN" dirty="0"/>
          </a:p>
          <a:p>
            <a:r>
              <a:rPr lang="en-US" altLang="zh-CN" dirty="0"/>
              <a:t>Task</a:t>
            </a:r>
          </a:p>
          <a:p>
            <a:pPr lvl="1"/>
            <a:r>
              <a:rPr lang="en-US" altLang="zh-CN" dirty="0"/>
              <a:t>Classification</a:t>
            </a:r>
          </a:p>
          <a:p>
            <a:pPr lvl="1"/>
            <a:r>
              <a:rPr lang="en-US" altLang="zh-CN" dirty="0"/>
              <a:t>Generation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425" y="2133600"/>
            <a:ext cx="6840538" cy="34194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9159974" cy="1280890"/>
          </a:xfrm>
        </p:spPr>
        <p:txBody>
          <a:bodyPr/>
          <a:lstStyle/>
          <a:p>
            <a:r>
              <a:rPr lang="en-US" altLang="zh-CN" dirty="0"/>
              <a:t>2.3 </a:t>
            </a:r>
            <a:r>
              <a:rPr lang="zh-CN" altLang="en-US" dirty="0"/>
              <a:t>常见数据集介绍 </a:t>
            </a:r>
            <a:r>
              <a:rPr lang="en-US" altLang="zh-CN" dirty="0"/>
              <a:t>– ImageNet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22</a:t>
            </a:fld>
            <a:endParaRPr lang="en-US" dirty="0"/>
          </a:p>
        </p:txBody>
      </p:sp>
      <p:sp>
        <p:nvSpPr>
          <p:cNvPr id="10" name="内容占位符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1000 classes</a:t>
            </a:r>
          </a:p>
          <a:p>
            <a:r>
              <a:rPr lang="en-US" altLang="zh-CN" dirty="0"/>
              <a:t>&gt;14M images</a:t>
            </a:r>
          </a:p>
          <a:p>
            <a:endParaRPr lang="en-US" altLang="zh-CN" dirty="0"/>
          </a:p>
          <a:p>
            <a:r>
              <a:rPr lang="en-US" altLang="zh-CN" dirty="0"/>
              <a:t>Task</a:t>
            </a:r>
          </a:p>
          <a:p>
            <a:pPr lvl="1"/>
            <a:r>
              <a:rPr lang="en-US" altLang="zh-CN" dirty="0"/>
              <a:t>Classification</a:t>
            </a:r>
          </a:p>
          <a:p>
            <a:pPr lvl="1"/>
            <a:r>
              <a:rPr lang="en-US" altLang="zh-CN" dirty="0"/>
              <a:t>Generation</a:t>
            </a:r>
          </a:p>
          <a:p>
            <a:pPr lvl="1"/>
            <a:r>
              <a:rPr lang="en-US" altLang="zh-CN" dirty="0"/>
              <a:t>Detection</a:t>
            </a:r>
          </a:p>
          <a:p>
            <a:pPr lvl="1"/>
            <a:r>
              <a:rPr lang="en-US" altLang="zh-CN" dirty="0"/>
              <a:t>…</a:t>
            </a:r>
          </a:p>
          <a:p>
            <a:r>
              <a:rPr lang="en-US" altLang="zh-CN" dirty="0"/>
              <a:t>Pre-training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425" y="2124215"/>
            <a:ext cx="6840537" cy="342886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9159974" cy="1280890"/>
          </a:xfrm>
        </p:spPr>
        <p:txBody>
          <a:bodyPr/>
          <a:lstStyle/>
          <a:p>
            <a:r>
              <a:rPr lang="en-US" altLang="zh-CN" dirty="0"/>
              <a:t>2.4 </a:t>
            </a:r>
            <a:r>
              <a:rPr lang="zh-CN" altLang="en-US" dirty="0"/>
              <a:t>常见数据集介绍 </a:t>
            </a:r>
            <a:r>
              <a:rPr lang="en-US" altLang="zh-CN" dirty="0"/>
              <a:t>– Pascal VOC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23</a:t>
            </a:fld>
            <a:endParaRPr lang="en-US" dirty="0"/>
          </a:p>
        </p:txBody>
      </p:sp>
      <p:sp>
        <p:nvSpPr>
          <p:cNvPr id="10" name="内容占位符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20 classes</a:t>
            </a:r>
          </a:p>
          <a:p>
            <a:r>
              <a:rPr lang="en-US" altLang="zh-CN" dirty="0"/>
              <a:t>&gt;10k images</a:t>
            </a:r>
          </a:p>
          <a:p>
            <a:endParaRPr lang="en-US" altLang="zh-CN" dirty="0"/>
          </a:p>
          <a:p>
            <a:r>
              <a:rPr lang="en-US" altLang="zh-CN" dirty="0"/>
              <a:t>Task</a:t>
            </a:r>
          </a:p>
          <a:p>
            <a:pPr lvl="1"/>
            <a:r>
              <a:rPr lang="en-US" altLang="zh-CN" dirty="0"/>
              <a:t>Classification</a:t>
            </a:r>
          </a:p>
          <a:p>
            <a:pPr lvl="1"/>
            <a:r>
              <a:rPr lang="en-US" altLang="zh-CN" dirty="0"/>
              <a:t>Detection</a:t>
            </a:r>
          </a:p>
          <a:p>
            <a:pPr lvl="1"/>
            <a:r>
              <a:rPr lang="en-US" altLang="zh-CN" dirty="0"/>
              <a:t>Segmentation</a:t>
            </a:r>
          </a:p>
          <a:p>
            <a:pPr lvl="1"/>
            <a:endParaRPr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425" y="3503922"/>
            <a:ext cx="6840538" cy="206652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425" y="2174898"/>
            <a:ext cx="6840538" cy="134928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9159974" cy="1280890"/>
          </a:xfrm>
        </p:spPr>
        <p:txBody>
          <a:bodyPr/>
          <a:lstStyle/>
          <a:p>
            <a:r>
              <a:rPr lang="en-US" altLang="zh-CN" dirty="0"/>
              <a:t>2.5 </a:t>
            </a:r>
            <a:r>
              <a:rPr lang="zh-CN" altLang="en-US" dirty="0"/>
              <a:t>常见数据集介绍 </a:t>
            </a:r>
            <a:r>
              <a:rPr lang="en-US" altLang="zh-CN" dirty="0"/>
              <a:t>– MS COCO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24</a:t>
            </a:fld>
            <a:endParaRPr lang="en-US" dirty="0"/>
          </a:p>
        </p:txBody>
      </p:sp>
      <p:sp>
        <p:nvSpPr>
          <p:cNvPr id="10" name="内容占位符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COCO 2015 as e.g.</a:t>
            </a:r>
          </a:p>
          <a:p>
            <a:r>
              <a:rPr lang="en-US" altLang="zh-CN" dirty="0"/>
              <a:t>80 classes</a:t>
            </a:r>
          </a:p>
          <a:p>
            <a:r>
              <a:rPr lang="en-US" altLang="zh-CN" dirty="0"/>
              <a:t>Over 200k images</a:t>
            </a:r>
          </a:p>
          <a:p>
            <a:endParaRPr lang="en-US" altLang="zh-CN" dirty="0"/>
          </a:p>
          <a:p>
            <a:r>
              <a:rPr lang="en-US" altLang="zh-CN" dirty="0"/>
              <a:t>Task</a:t>
            </a:r>
          </a:p>
          <a:p>
            <a:pPr lvl="1"/>
            <a:r>
              <a:rPr lang="en-US" altLang="zh-CN" dirty="0"/>
              <a:t>Detection</a:t>
            </a:r>
          </a:p>
          <a:p>
            <a:pPr lvl="1"/>
            <a:r>
              <a:rPr lang="en-US" altLang="zh-CN" dirty="0"/>
              <a:t>Caption</a:t>
            </a:r>
          </a:p>
          <a:p>
            <a:pPr lvl="1"/>
            <a:r>
              <a:rPr lang="en-US" altLang="zh-CN" dirty="0"/>
              <a:t>Segmentation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425" y="2149074"/>
            <a:ext cx="6889897" cy="139623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625" y="3608540"/>
            <a:ext cx="4423496" cy="194453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3.1 </a:t>
            </a:r>
            <a:r>
              <a:rPr lang="zh-CN" altLang="en-US" dirty="0"/>
              <a:t>资源推荐 </a:t>
            </a:r>
            <a:r>
              <a:rPr lang="en-US" altLang="zh-CN" dirty="0"/>
              <a:t>– </a:t>
            </a:r>
            <a:r>
              <a:rPr lang="zh-CN" altLang="en-US" dirty="0"/>
              <a:t>网络教程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/>
              <a:t>PyTorch</a:t>
            </a:r>
            <a:r>
              <a:rPr lang="zh-CN" altLang="en-US" dirty="0"/>
              <a:t>文档</a:t>
            </a:r>
            <a:endParaRPr lang="en-US" altLang="zh-CN" dirty="0"/>
          </a:p>
          <a:p>
            <a:pPr lvl="1"/>
            <a:r>
              <a:rPr lang="en-US" altLang="zh-CN" dirty="0">
                <a:hlinkClick r:id="rId3"/>
              </a:rPr>
              <a:t>https://pytorch.org/docs/stable/index.html</a:t>
            </a:r>
            <a:r>
              <a:rPr lang="en-US" altLang="zh-CN" dirty="0"/>
              <a:t> (EN) / </a:t>
            </a:r>
            <a:r>
              <a:rPr lang="en-US" altLang="zh-CN" dirty="0">
                <a:hlinkClick r:id="rId4"/>
              </a:rPr>
              <a:t>https://pytorch-cn.readthedocs.io/zh/latest/</a:t>
            </a:r>
            <a:r>
              <a:rPr lang="en-US" altLang="zh-CN" dirty="0"/>
              <a:t> (ZH)</a:t>
            </a:r>
          </a:p>
          <a:p>
            <a:r>
              <a:rPr lang="zh-CN" altLang="en-US" dirty="0"/>
              <a:t>矩阵求导</a:t>
            </a:r>
            <a:endParaRPr lang="en-US" altLang="zh-CN" dirty="0"/>
          </a:p>
          <a:p>
            <a:pPr lvl="1"/>
            <a:r>
              <a:rPr lang="zh-CN" altLang="en-US" dirty="0"/>
              <a:t>简单教程  </a:t>
            </a:r>
            <a:r>
              <a:rPr lang="en-US" altLang="zh-CN" dirty="0">
                <a:hlinkClick r:id="rId5"/>
              </a:rPr>
              <a:t>https://github.com/LynnHo/Matrix-Calculus</a:t>
            </a:r>
            <a:endParaRPr lang="en-US" altLang="zh-CN" dirty="0"/>
          </a:p>
          <a:p>
            <a:pPr lvl="1"/>
            <a:r>
              <a:rPr lang="zh-CN" altLang="en-US" dirty="0"/>
              <a:t>求导网站  </a:t>
            </a:r>
            <a:r>
              <a:rPr lang="en-US" altLang="zh-CN" dirty="0">
                <a:hlinkClick r:id="rId6"/>
              </a:rPr>
              <a:t>http://www.matrixcalculus.org/</a:t>
            </a:r>
            <a:endParaRPr lang="en-US" altLang="zh-CN" dirty="0"/>
          </a:p>
          <a:p>
            <a:r>
              <a:rPr lang="en-US" altLang="zh-CN" dirty="0"/>
              <a:t>Python</a:t>
            </a:r>
            <a:r>
              <a:rPr lang="zh-CN" altLang="en-US" dirty="0"/>
              <a:t>教程</a:t>
            </a:r>
            <a:endParaRPr lang="en-US" altLang="zh-CN" dirty="0"/>
          </a:p>
          <a:p>
            <a:pPr lvl="1"/>
            <a:r>
              <a:rPr lang="zh-CN" altLang="en-US" dirty="0"/>
              <a:t>菜鸟教程  </a:t>
            </a:r>
            <a:r>
              <a:rPr lang="zh-CN" altLang="en-US" dirty="0">
                <a:hlinkClick r:id="rId7"/>
              </a:rPr>
              <a:t>https://www.runoob.com/python/python-tutorial.html</a:t>
            </a:r>
            <a:endParaRPr lang="en-US" altLang="zh-CN" dirty="0"/>
          </a:p>
          <a:p>
            <a:r>
              <a:rPr lang="en-US" altLang="zh-CN" dirty="0" err="1"/>
              <a:t>PyTorch</a:t>
            </a:r>
            <a:r>
              <a:rPr lang="zh-CN" altLang="en-US" dirty="0"/>
              <a:t>教程</a:t>
            </a:r>
            <a:endParaRPr lang="en-US" altLang="zh-CN" dirty="0"/>
          </a:p>
          <a:p>
            <a:pPr lvl="1"/>
            <a:r>
              <a:rPr lang="zh-CN" altLang="en-US" dirty="0"/>
              <a:t>莫烦系列  </a:t>
            </a:r>
            <a:r>
              <a:rPr lang="en-US" altLang="zh-CN" dirty="0">
                <a:hlinkClick r:id="rId8"/>
              </a:rPr>
              <a:t>https://morvanzhou.github.io/tutorials/machine-learning/torch/</a:t>
            </a:r>
            <a:endParaRPr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25</a:t>
            </a:fld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F47C85-18F6-234F-9516-BCE87A821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3.2 </a:t>
            </a:r>
            <a:r>
              <a:rPr lang="zh-CN" altLang="en-US" dirty="0"/>
              <a:t>资源推荐 </a:t>
            </a:r>
            <a:r>
              <a:rPr lang="en-US" altLang="zh-CN" dirty="0"/>
              <a:t>– </a:t>
            </a:r>
            <a:r>
              <a:rPr lang="zh-CN" altLang="en-US" dirty="0"/>
              <a:t>免费</a:t>
            </a:r>
            <a:r>
              <a:rPr lang="en-US" altLang="zh-CN" dirty="0"/>
              <a:t>GPU</a:t>
            </a:r>
            <a:r>
              <a:rPr lang="zh-CN" altLang="en-US" dirty="0"/>
              <a:t>平台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626007-CD31-2B41-AC80-9B9F7E15D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百度</a:t>
            </a:r>
            <a:r>
              <a:rPr kumimoji="1" lang="en-US" altLang="zh-CN" dirty="0"/>
              <a:t>AI</a:t>
            </a:r>
            <a:r>
              <a:rPr kumimoji="1" lang="zh-CN" altLang="en-US" dirty="0"/>
              <a:t> </a:t>
            </a:r>
            <a:r>
              <a:rPr kumimoji="1" lang="en-US" altLang="zh-CN" dirty="0"/>
              <a:t>Studio</a:t>
            </a:r>
            <a:r>
              <a:rPr kumimoji="1" lang="zh-CN" altLang="en-US" dirty="0"/>
              <a:t>     </a:t>
            </a:r>
            <a:r>
              <a:rPr kumimoji="1" lang="en" altLang="zh-CN" dirty="0">
                <a:hlinkClick r:id="rId3"/>
              </a:rPr>
              <a:t>https://aistudio.baidu.com/</a:t>
            </a:r>
            <a:r>
              <a:rPr kumimoji="1" lang="zh-CN" altLang="en-US" dirty="0"/>
              <a:t>  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Tesla</a:t>
            </a:r>
            <a:r>
              <a:rPr kumimoji="1" lang="zh-CN" altLang="en-US" dirty="0"/>
              <a:t> </a:t>
            </a:r>
            <a:r>
              <a:rPr kumimoji="1" lang="en-US" altLang="zh-CN" dirty="0"/>
              <a:t>V100</a:t>
            </a:r>
            <a:r>
              <a:rPr kumimoji="1" lang="zh-CN" altLang="en-US" dirty="0"/>
              <a:t> </a:t>
            </a:r>
            <a:r>
              <a:rPr kumimoji="1" lang="en-US" altLang="zh-CN" dirty="0"/>
              <a:t>(16G/32G)</a:t>
            </a:r>
          </a:p>
          <a:p>
            <a:pPr lvl="1"/>
            <a:r>
              <a:rPr kumimoji="1" lang="en-US" altLang="zh-CN" dirty="0" err="1"/>
              <a:t>Jupyter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Terminal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仅限</a:t>
            </a:r>
            <a:r>
              <a:rPr kumimoji="1" lang="en-US" altLang="zh-CN" dirty="0" err="1"/>
              <a:t>PaddlePaddle</a:t>
            </a:r>
            <a:r>
              <a:rPr kumimoji="1" lang="zh-CN" altLang="en-US" dirty="0"/>
              <a:t>框架，有时长限制，每日登陆送</a:t>
            </a:r>
            <a:r>
              <a:rPr kumimoji="1" lang="en-US" altLang="zh-CN" dirty="0"/>
              <a:t>10h</a:t>
            </a:r>
          </a:p>
          <a:p>
            <a:r>
              <a:rPr kumimoji="1" lang="en-US" altLang="zh-CN" dirty="0"/>
              <a:t>Google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Colab</a:t>
            </a:r>
            <a:r>
              <a:rPr kumimoji="1" lang="zh-CN" altLang="en-US" dirty="0"/>
              <a:t>      </a:t>
            </a:r>
            <a:r>
              <a:rPr kumimoji="1" lang="en" altLang="zh-CN" dirty="0">
                <a:hlinkClick r:id="rId4"/>
              </a:rPr>
              <a:t>https://colab.research.google.com/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Tesla</a:t>
            </a:r>
            <a:r>
              <a:rPr kumimoji="1" lang="zh-CN" altLang="en-US" dirty="0"/>
              <a:t> </a:t>
            </a:r>
            <a:r>
              <a:rPr kumimoji="1" lang="en-US" altLang="zh-CN" dirty="0"/>
              <a:t>T4</a:t>
            </a:r>
            <a:r>
              <a:rPr kumimoji="1" lang="zh-CN" altLang="en-US" dirty="0"/>
              <a:t> </a:t>
            </a:r>
            <a:r>
              <a:rPr kumimoji="1" lang="en-US" altLang="zh-CN" dirty="0"/>
              <a:t>(16G)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/>
              <a:t>TPU</a:t>
            </a:r>
          </a:p>
          <a:p>
            <a:pPr lvl="1"/>
            <a:r>
              <a:rPr kumimoji="1" lang="en-US" altLang="zh-CN" dirty="0" err="1"/>
              <a:t>Jupyter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Notebook</a:t>
            </a:r>
            <a:r>
              <a:rPr kumimoji="1" lang="zh-CN" altLang="en-US" dirty="0"/>
              <a:t>形式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Pytorch</a:t>
            </a:r>
            <a:r>
              <a:rPr kumimoji="1" lang="en-US" altLang="zh-CN" dirty="0"/>
              <a:t>/TF</a:t>
            </a:r>
            <a:r>
              <a:rPr kumimoji="1" lang="zh-CN" altLang="en-US" dirty="0"/>
              <a:t>均支持，需能访问</a:t>
            </a:r>
            <a:r>
              <a:rPr kumimoji="1" lang="en-US" altLang="zh-CN" dirty="0"/>
              <a:t>google</a:t>
            </a:r>
            <a:r>
              <a:rPr kumimoji="1" lang="zh-CN" altLang="en-US" dirty="0"/>
              <a:t>，可能连接不稳定</a:t>
            </a:r>
            <a:endParaRPr kumimoji="1" lang="en-US" altLang="zh-CN" dirty="0"/>
          </a:p>
          <a:p>
            <a:pPr marL="342900" lvl="1" indent="-342900"/>
            <a:r>
              <a:rPr kumimoji="1" lang="en-US" altLang="zh-CN" sz="1800" dirty="0">
                <a:ea typeface="黑体" panose="02010609060101010101" pitchFamily="49" charset="-122"/>
              </a:rPr>
              <a:t>……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5DB4EE-88DA-8A4E-88AF-984D16C10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8B8862-0095-E849-834D-14E69ACF7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2F735D-F792-3D47-A8B9-A0DD1AD88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0607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9159974" cy="1280890"/>
          </a:xfrm>
        </p:spPr>
        <p:txBody>
          <a:bodyPr/>
          <a:lstStyle/>
          <a:p>
            <a:r>
              <a:rPr lang="en-US" altLang="zh-CN" dirty="0"/>
              <a:t>4. </a:t>
            </a:r>
            <a:r>
              <a:rPr lang="en-US" altLang="zh-CN" dirty="0" err="1"/>
              <a:t>PyTorch</a:t>
            </a:r>
            <a:r>
              <a:rPr lang="zh-CN" altLang="en-US" dirty="0"/>
              <a:t>实现</a:t>
            </a:r>
            <a:r>
              <a:rPr lang="en-US" altLang="zh-CN" dirty="0"/>
              <a:t>MLP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模式识别与深度学习实验课   深度学习部分   实验</a:t>
            </a:r>
            <a:r>
              <a:rPr lang="en-US" altLang="zh-CN" dirty="0"/>
              <a:t>1-</a:t>
            </a:r>
            <a:r>
              <a:rPr lang="zh-CN" altLang="en-US" dirty="0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27</a:t>
            </a:fld>
            <a:endParaRPr lang="en-US" dirty="0"/>
          </a:p>
        </p:txBody>
      </p:sp>
      <p:sp>
        <p:nvSpPr>
          <p:cNvPr id="10" name="内容占位符 9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566160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使用</a:t>
            </a:r>
            <a:r>
              <a:rPr lang="en-US" altLang="zh-CN" sz="2000" dirty="0" err="1"/>
              <a:t>PyTorch</a:t>
            </a:r>
            <a:r>
              <a:rPr lang="zh-CN" altLang="en-US" sz="2000" dirty="0"/>
              <a:t>实现</a:t>
            </a:r>
            <a:r>
              <a:rPr lang="en-US" altLang="zh-CN" sz="2000" dirty="0"/>
              <a:t>MLP</a:t>
            </a:r>
            <a:r>
              <a:rPr lang="zh-CN" altLang="en-US" sz="2000" dirty="0"/>
              <a:t>，并在</a:t>
            </a:r>
            <a:r>
              <a:rPr lang="en-US" altLang="zh-CN" sz="2000" dirty="0"/>
              <a:t>MNIST</a:t>
            </a:r>
            <a:r>
              <a:rPr lang="zh-CN" altLang="en-US" sz="2000" dirty="0"/>
              <a:t>数据集上验证</a:t>
            </a:r>
            <a:endParaRPr lang="en-US" altLang="zh-CN" sz="2000" dirty="0"/>
          </a:p>
          <a:p>
            <a:pPr lvl="1"/>
            <a:r>
              <a:rPr lang="zh-CN" altLang="en-US" sz="1800" dirty="0"/>
              <a:t>环境配置</a:t>
            </a:r>
            <a:endParaRPr lang="en-US" altLang="zh-CN" sz="1800" dirty="0"/>
          </a:p>
          <a:p>
            <a:pPr lvl="2"/>
            <a:r>
              <a:rPr lang="zh-CN" altLang="en-US" sz="1600" dirty="0"/>
              <a:t>参考本</a:t>
            </a:r>
            <a:r>
              <a:rPr lang="en-US" altLang="zh-CN" sz="1600" dirty="0"/>
              <a:t>PPT</a:t>
            </a:r>
            <a:r>
              <a:rPr lang="zh-CN" altLang="en-US" sz="1600" dirty="0"/>
              <a:t>和网络资源进行配置</a:t>
            </a:r>
            <a:endParaRPr lang="en-US" altLang="zh-CN" sz="1600" dirty="0"/>
          </a:p>
          <a:p>
            <a:pPr lvl="1"/>
            <a:r>
              <a:rPr lang="zh-CN" altLang="en-US" sz="1800" dirty="0"/>
              <a:t>代码编写</a:t>
            </a:r>
            <a:endParaRPr lang="en-US" altLang="zh-CN" sz="1800" dirty="0"/>
          </a:p>
          <a:p>
            <a:pPr lvl="2"/>
            <a:r>
              <a:rPr lang="zh-CN" altLang="en-US" sz="1600" dirty="0"/>
              <a:t>参考本</a:t>
            </a:r>
            <a:r>
              <a:rPr lang="en-US" altLang="zh-CN" sz="1600" dirty="0"/>
              <a:t>PPT</a:t>
            </a:r>
            <a:r>
              <a:rPr lang="zh-CN" altLang="en-US" sz="1600" dirty="0"/>
              <a:t>和网络教程，熟悉</a:t>
            </a:r>
            <a:r>
              <a:rPr lang="en-US" altLang="zh-CN" sz="1600" dirty="0" err="1"/>
              <a:t>PyTorch</a:t>
            </a:r>
            <a:r>
              <a:rPr lang="zh-CN" altLang="en-US" sz="1600" dirty="0"/>
              <a:t>：</a:t>
            </a:r>
            <a:r>
              <a:rPr lang="en-US" altLang="zh-CN" sz="1600" dirty="0"/>
              <a:t>https://pytorch.org/docs/stable/index.html</a:t>
            </a:r>
          </a:p>
          <a:p>
            <a:pPr lvl="1"/>
            <a:r>
              <a:rPr lang="zh-CN" altLang="en-US" sz="1800" dirty="0"/>
              <a:t>实验验证</a:t>
            </a:r>
            <a:endParaRPr lang="en-US" altLang="zh-CN" sz="1800" dirty="0"/>
          </a:p>
          <a:p>
            <a:pPr lvl="2"/>
            <a:r>
              <a:rPr lang="zh-CN" altLang="en-US" sz="1600" dirty="0"/>
              <a:t>在</a:t>
            </a:r>
            <a:r>
              <a:rPr lang="en-US" altLang="zh-CN" sz="1600" dirty="0"/>
              <a:t>MNIST</a:t>
            </a:r>
            <a:r>
              <a:rPr lang="zh-CN" altLang="en-US" sz="1600" dirty="0"/>
              <a:t>数据集上进行实验验证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22202128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2589212" y="675494"/>
            <a:ext cx="8911687" cy="1280890"/>
          </a:xfrm>
        </p:spPr>
        <p:txBody>
          <a:bodyPr>
            <a:normAutofit/>
          </a:bodyPr>
          <a:lstStyle/>
          <a:p>
            <a:r>
              <a:rPr lang="zh-CN" altLang="en-US" sz="4400" dirty="0"/>
              <a:t>以识别为例的代码实现步骤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half" idx="2"/>
          </p:nvPr>
        </p:nvSpPr>
        <p:spPr>
          <a:xfrm>
            <a:off x="2702162" y="2336929"/>
            <a:ext cx="4342893" cy="3881721"/>
          </a:xfrm>
        </p:spPr>
        <p:txBody>
          <a:bodyPr>
            <a:normAutofit/>
          </a:bodyPr>
          <a:lstStyle/>
          <a:p>
            <a:pPr lvl="0">
              <a:lnSpc>
                <a:spcPct val="125000"/>
              </a:lnSpc>
              <a:buClr>
                <a:srgbClr val="A53010"/>
              </a:buClr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数据读取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lnSpc>
                <a:spcPct val="125000"/>
              </a:lnSpc>
              <a:buClr>
                <a:srgbClr val="A53010"/>
              </a:buClr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搭建网络结构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lnSpc>
                <a:spcPct val="125000"/>
              </a:lnSpc>
              <a:buClr>
                <a:srgbClr val="A53010"/>
              </a:buClr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定义优化器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>
              <a:lnSpc>
                <a:spcPct val="125000"/>
              </a:lnSpc>
              <a:buClr>
                <a:srgbClr val="A53010"/>
              </a:buClr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定义损失函数并训练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81BFC-E7F3-46E4-B3B5-4E9F9F1267DF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模式识别与深度学习实验课   深度学习部分   实验</a:t>
            </a:r>
            <a:r>
              <a:rPr lang="en-US" altLang="zh-CN" dirty="0"/>
              <a:t>1-</a:t>
            </a:r>
            <a:r>
              <a:rPr lang="zh-CN" altLang="en-US" dirty="0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28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BC33DBD-4B7A-4670-B3CC-B60FA0033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12535"/>
            <a:ext cx="5545029" cy="323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9980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EA32F4-341A-4ACC-8C79-0E5954F95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5. </a:t>
            </a:r>
            <a:r>
              <a:rPr lang="zh-CN" altLang="en-US" dirty="0"/>
              <a:t>提交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E175F5-3F23-4EAA-B7B6-6C238506F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01800"/>
            <a:ext cx="9491028" cy="4238833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/>
              <a:t>实验报告</a:t>
            </a:r>
            <a:endParaRPr lang="en-US" altLang="zh-CN" sz="2400" dirty="0"/>
          </a:p>
          <a:p>
            <a:pPr lvl="1"/>
            <a:r>
              <a:rPr lang="zh-CN" altLang="en-US" sz="2200" dirty="0"/>
              <a:t>实验环境</a:t>
            </a:r>
            <a:endParaRPr lang="en-US" altLang="zh-CN" sz="2200" dirty="0"/>
          </a:p>
          <a:p>
            <a:pPr lvl="1"/>
            <a:r>
              <a:rPr lang="zh-CN" altLang="en-US" sz="2200" dirty="0"/>
              <a:t>实验内容</a:t>
            </a:r>
            <a:endParaRPr lang="en-US" altLang="zh-CN" sz="2200" dirty="0"/>
          </a:p>
          <a:p>
            <a:pPr lvl="1"/>
            <a:r>
              <a:rPr lang="zh-CN" altLang="en-US" sz="2200" dirty="0"/>
              <a:t>实验结果与分析</a:t>
            </a:r>
            <a:endParaRPr lang="en-US" altLang="zh-CN" sz="2200" dirty="0"/>
          </a:p>
          <a:p>
            <a:r>
              <a:rPr lang="zh-CN" altLang="en-US" sz="2400" dirty="0"/>
              <a:t>代码 （正确性、规范性、注释、杜绝抄袭）</a:t>
            </a:r>
            <a:endParaRPr lang="en-US" altLang="zh-CN" sz="2400" dirty="0"/>
          </a:p>
          <a:p>
            <a:r>
              <a:rPr lang="zh-CN" altLang="en-US" sz="2400" dirty="0"/>
              <a:t>最佳模型</a:t>
            </a:r>
            <a:endParaRPr lang="en-US" altLang="zh-CN" sz="2400" dirty="0"/>
          </a:p>
          <a:p>
            <a:r>
              <a:rPr lang="zh-CN" altLang="en-US" sz="2400" dirty="0"/>
              <a:t>时间：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000" b="1" dirty="0">
                <a:solidFill>
                  <a:srgbClr val="FF0000"/>
                </a:solidFill>
              </a:rPr>
              <a:t>2023</a:t>
            </a:r>
            <a:r>
              <a:rPr lang="zh-CN" altLang="en-US" sz="2000" b="1" dirty="0">
                <a:solidFill>
                  <a:srgbClr val="FF0000"/>
                </a:solidFill>
              </a:rPr>
              <a:t>年</a:t>
            </a:r>
            <a:r>
              <a:rPr lang="en-US" altLang="zh-CN" sz="2000" b="1" dirty="0">
                <a:solidFill>
                  <a:srgbClr val="FF0000"/>
                </a:solidFill>
              </a:rPr>
              <a:t>4</a:t>
            </a:r>
            <a:r>
              <a:rPr lang="zh-CN" altLang="en-US" sz="2000" b="1" dirty="0">
                <a:solidFill>
                  <a:srgbClr val="FF0000"/>
                </a:solidFill>
              </a:rPr>
              <a:t>月</a:t>
            </a:r>
            <a:r>
              <a:rPr lang="en-US" altLang="zh-CN" sz="2000" b="1" dirty="0">
                <a:solidFill>
                  <a:srgbClr val="FF0000"/>
                </a:solidFill>
              </a:rPr>
              <a:t>26</a:t>
            </a:r>
            <a:r>
              <a:rPr lang="zh-CN" altLang="en-US" sz="2000" b="1" dirty="0">
                <a:solidFill>
                  <a:srgbClr val="FF0000"/>
                </a:solidFill>
              </a:rPr>
              <a:t>日（周三）晚</a:t>
            </a:r>
            <a:r>
              <a:rPr lang="en-US" altLang="zh-CN" sz="2000" b="1" dirty="0">
                <a:solidFill>
                  <a:srgbClr val="FF0000"/>
                </a:solidFill>
              </a:rPr>
              <a:t>23:59</a:t>
            </a:r>
            <a:r>
              <a:rPr lang="zh-CN" altLang="en-US" sz="2000" dirty="0"/>
              <a:t>之前将压缩包提交至邮箱</a:t>
            </a:r>
            <a:r>
              <a:rPr lang="en-US" altLang="zh-CN" sz="2000" dirty="0">
                <a:hlinkClick r:id="rId2"/>
              </a:rPr>
              <a:t>deep_learning_2023@163.com</a:t>
            </a:r>
            <a:endParaRPr lang="en-US" altLang="zh-CN" sz="2000" dirty="0"/>
          </a:p>
          <a:p>
            <a:pPr marL="0" indent="0">
              <a:buNone/>
            </a:pPr>
            <a:r>
              <a:rPr lang="zh-CN" altLang="en-US" sz="2000" dirty="0"/>
              <a:t>邮件主题以及压缩包命名：</a:t>
            </a:r>
            <a:r>
              <a:rPr lang="zh-CN" altLang="en-US" sz="2000" b="1" dirty="0"/>
              <a:t>实验</a:t>
            </a:r>
            <a:r>
              <a:rPr lang="en-US" altLang="zh-CN" sz="2000" b="1" dirty="0"/>
              <a:t>1-</a:t>
            </a:r>
            <a:r>
              <a:rPr lang="zh-CN" altLang="en-US" sz="2000" b="1" dirty="0"/>
              <a:t>学号</a:t>
            </a:r>
            <a:r>
              <a:rPr lang="en-US" altLang="zh-CN" sz="2000" b="1" dirty="0"/>
              <a:t>-</a:t>
            </a:r>
            <a:r>
              <a:rPr lang="zh-CN" altLang="en-US" sz="2000" b="1" dirty="0"/>
              <a:t>姓名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F8E88B-E07A-4746-84F7-928475934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22EA-C0BD-49F4-B191-FA445F8995CD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8FE1C3-1082-40FD-8195-AE263C632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模式识别与深度学习实验课   深度学习部分   实验</a:t>
            </a:r>
            <a:r>
              <a:rPr lang="en-US" altLang="zh-CN" dirty="0"/>
              <a:t>1-</a:t>
            </a:r>
            <a:r>
              <a:rPr lang="zh-CN" altLang="en-US" dirty="0"/>
              <a:t>深度学习框架熟悉</a:t>
            </a:r>
            <a:endParaRPr lang="en-US" altLang="zh-CN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3ACE87-B54A-4631-B4E2-364992C69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875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</a:rPr>
              <a:t>1.1 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部分深度学习框架介绍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0A0A-54FE-4105-BF7D-1FDBADFD5BA7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模式识别与深度学习实验课   深度学习部分   实验</a:t>
            </a:r>
            <a:r>
              <a:rPr lang="en-US" altLang="zh-CN" dirty="0"/>
              <a:t>1-</a:t>
            </a:r>
            <a:r>
              <a:rPr lang="zh-CN" altLang="en-US" dirty="0"/>
              <a:t>深度学习框架熟悉</a:t>
            </a:r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6A53431-F222-402B-AC07-7496F4493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111" y="1905000"/>
            <a:ext cx="6600628" cy="427927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9ACB817D-BF02-3245-ACB8-F99F543DE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8852" y="2523395"/>
            <a:ext cx="3360718" cy="71458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F8A8EB7-2FCF-BE44-B416-1ADDC6CBE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6580" y="3572326"/>
            <a:ext cx="2309137" cy="84668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CA9D49F-972E-4E77-AFC8-9F40536DF4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3785" y="4481465"/>
            <a:ext cx="2534725" cy="67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05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38300" y="798424"/>
            <a:ext cx="8915399" cy="2810558"/>
          </a:xfrm>
        </p:spPr>
        <p:txBody>
          <a:bodyPr>
            <a:normAutofit/>
          </a:bodyPr>
          <a:lstStyle/>
          <a:p>
            <a:pPr algn="ctr"/>
            <a:r>
              <a:rPr lang="en-US" altLang="zh-CN" sz="5400" dirty="0"/>
              <a:t>Thank You!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副标题 2">
            <a:extLst>
              <a:ext uri="{FF2B5EF4-FFF2-40B4-BE49-F238E27FC236}">
                <a16:creationId xmlns:a16="http://schemas.microsoft.com/office/drawing/2014/main" id="{CA519AA6-4760-D6EC-AE5A-653A04704C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299" y="3349173"/>
            <a:ext cx="8915399" cy="1562461"/>
          </a:xfrm>
        </p:spPr>
        <p:txBody>
          <a:bodyPr>
            <a:normAutofit/>
          </a:bodyPr>
          <a:lstStyle/>
          <a:p>
            <a:pPr algn="ctr"/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机器学习研究中心</a:t>
            </a:r>
            <a:endParaRPr lang="en-US" altLang="zh-CN" b="1" dirty="0">
              <a:solidFill>
                <a:schemeClr val="bg1">
                  <a:lumMod val="6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algn="ctr"/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郭梓贤</a:t>
            </a:r>
            <a:r>
              <a:rPr lang="en-US" altLang="zh-CN" b="1" i="1" dirty="0">
                <a:solidFill>
                  <a:schemeClr val="bg1">
                    <a:lumMod val="6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zixian_guo@foxmail.com</a:t>
            </a:r>
          </a:p>
          <a:p>
            <a:pPr algn="ctr"/>
            <a:r>
              <a:rPr lang="zh-CN" altLang="en-US" b="1" dirty="0">
                <a:solidFill>
                  <a:schemeClr val="bg1">
                    <a:lumMod val="65000"/>
                  </a:schemeClr>
                </a:solidFill>
                <a:latin typeface="+mn-ea"/>
                <a:ea typeface="+mn-ea"/>
              </a:rPr>
              <a:t> 吴仁龙 </a:t>
            </a:r>
            <a:r>
              <a:rPr lang="en-US" altLang="zh-CN" b="1" i="1" dirty="0">
                <a:solidFill>
                  <a:schemeClr val="bg1">
                    <a:lumMod val="6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2267205780@qq.com</a:t>
            </a:r>
            <a:endParaRPr lang="zh-CN" altLang="en-US" b="1" i="1" dirty="0">
              <a:solidFill>
                <a:schemeClr val="bg1">
                  <a:lumMod val="65000"/>
                </a:schemeClr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5650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4"/>
          <p:cNvSpPr>
            <a:spLocks noGrp="1"/>
          </p:cNvSpPr>
          <p:nvPr>
            <p:ph type="title"/>
          </p:nvPr>
        </p:nvSpPr>
        <p:spPr>
          <a:xfrm>
            <a:off x="2532731" y="357067"/>
            <a:ext cx="8911687" cy="1280890"/>
          </a:xfrm>
        </p:spPr>
        <p:txBody>
          <a:bodyPr>
            <a:normAutofit/>
          </a:bodyPr>
          <a:lstStyle/>
          <a:p>
            <a:r>
              <a:rPr lang="en-US" altLang="zh-CN" sz="4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1.1 </a:t>
            </a:r>
            <a:r>
              <a:rPr lang="zh-CN" altLang="en-US" sz="4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部分深度学习框架介绍 </a:t>
            </a:r>
            <a:r>
              <a:rPr lang="en-US" altLang="zh-CN" sz="4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zh-CN" altLang="en-US" sz="4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字典序</a:t>
            </a:r>
            <a:r>
              <a:rPr lang="en-US" altLang="zh-CN" sz="4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endParaRPr lang="zh-CN" altLang="en-US" sz="4400" dirty="0"/>
          </a:p>
        </p:txBody>
      </p:sp>
      <p:graphicFrame>
        <p:nvGraphicFramePr>
          <p:cNvPr id="19" name="内容占位符 1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7637249"/>
              </p:ext>
            </p:extLst>
          </p:nvPr>
        </p:nvGraphicFramePr>
        <p:xfrm>
          <a:off x="2125529" y="1420007"/>
          <a:ext cx="9318889" cy="4520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940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36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64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25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8192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530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16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/>
                        <a:t>姓名</a:t>
                      </a:r>
                    </a:p>
                  </a:txBody>
                  <a:tcPr marL="0" marR="0" marT="72000" marB="72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/>
                        <a:t>语言</a:t>
                      </a:r>
                    </a:p>
                  </a:txBody>
                  <a:tcPr marL="0" marR="0" marT="72000" marB="72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/>
                        <a:t>单位</a:t>
                      </a:r>
                    </a:p>
                  </a:txBody>
                  <a:tcPr marL="0" marR="0" marT="72000" marB="72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/>
                        <a:t>社会关系</a:t>
                      </a:r>
                    </a:p>
                  </a:txBody>
                  <a:tcPr marL="0" marR="0" marT="72000" marB="72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/>
                        <a:t>优点</a:t>
                      </a:r>
                    </a:p>
                  </a:txBody>
                  <a:tcPr marL="0" marR="0" marT="72000" marB="72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b="1" dirty="0"/>
                        <a:t>缺点</a:t>
                      </a:r>
                    </a:p>
                  </a:txBody>
                  <a:tcPr marL="0" marR="0" marT="72000" marB="720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Caffe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C++/Python</a:t>
                      </a:r>
                    </a:p>
                    <a:p>
                      <a:pPr algn="ctr"/>
                      <a:r>
                        <a:rPr lang="en-US" altLang="zh-CN" sz="1100" dirty="0"/>
                        <a:t>/</a:t>
                      </a:r>
                      <a:r>
                        <a:rPr lang="en-US" altLang="zh-CN" sz="1100" dirty="0" err="1"/>
                        <a:t>Matlab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BVLC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速度快、模块化</a:t>
                      </a:r>
                      <a:endParaRPr lang="en-US" altLang="zh-CN" sz="1100" dirty="0"/>
                    </a:p>
                    <a:p>
                      <a:pPr algn="ctr"/>
                      <a:r>
                        <a:rPr lang="zh-CN" altLang="en-US" sz="1100" dirty="0"/>
                        <a:t>源码写得十分优雅</a:t>
                      </a:r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灵活性较差，写代码难度高</a:t>
                      </a:r>
                      <a:endParaRPr lang="en-US" altLang="zh-CN" sz="1100" dirty="0"/>
                    </a:p>
                    <a:p>
                      <a:pPr algn="ctr"/>
                      <a:r>
                        <a:rPr lang="zh-CN" altLang="en-US" sz="1100" dirty="0"/>
                        <a:t>需要手写</a:t>
                      </a:r>
                      <a:r>
                        <a:rPr lang="en-US" altLang="zh-CN" sz="1100" dirty="0"/>
                        <a:t>C++/CUDA</a:t>
                      </a:r>
                      <a:r>
                        <a:rPr lang="zh-CN" altLang="en-US" sz="1100" dirty="0"/>
                        <a:t>正向反向</a:t>
                      </a:r>
                    </a:p>
                  </a:txBody>
                  <a:tcPr marL="0" marR="0" marT="54000" marB="540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Caffe2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C++/Python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FB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看名字就知道是</a:t>
                      </a:r>
                      <a:endParaRPr lang="en-US" altLang="zh-CN" sz="1100" dirty="0"/>
                    </a:p>
                    <a:p>
                      <a:pPr algn="ctr"/>
                      <a:r>
                        <a:rPr lang="en-US" altLang="zh-CN" sz="1100" dirty="0"/>
                        <a:t>Caffe</a:t>
                      </a:r>
                      <a:r>
                        <a:rPr lang="zh-CN" altLang="en-US" sz="1100" dirty="0"/>
                        <a:t>的儿子</a:t>
                      </a:r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基于</a:t>
                      </a:r>
                      <a:r>
                        <a:rPr lang="en-US" altLang="zh-CN" sz="1100" dirty="0"/>
                        <a:t>Caffe</a:t>
                      </a:r>
                      <a:r>
                        <a:rPr lang="zh-CN" altLang="en-US" sz="1100" dirty="0"/>
                        <a:t>改进，速度更快，模块化更好</a:t>
                      </a:r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还没流行起来就被并入</a:t>
                      </a:r>
                      <a:r>
                        <a:rPr lang="en-US" altLang="zh-CN" sz="1100" dirty="0" err="1"/>
                        <a:t>PyTorch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="0" dirty="0" err="1"/>
                        <a:t>Keras</a:t>
                      </a:r>
                      <a:endParaRPr lang="zh-CN" altLang="en-US" sz="1100" b="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Python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GMNA*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坐拥</a:t>
                      </a:r>
                      <a:r>
                        <a:rPr lang="en-US" altLang="zh-CN" sz="1100" dirty="0"/>
                        <a:t>TF/CNTK/Theano</a:t>
                      </a:r>
                    </a:p>
                    <a:p>
                      <a:pPr algn="ctr"/>
                      <a:r>
                        <a:rPr lang="en-US" altLang="zh-CN" sz="1100" dirty="0"/>
                        <a:t>/</a:t>
                      </a:r>
                      <a:r>
                        <a:rPr lang="en-US" altLang="zh-CN" sz="1100" dirty="0" err="1"/>
                        <a:t>MXNet</a:t>
                      </a:r>
                      <a:r>
                        <a:rPr lang="zh-CN" altLang="en-US" sz="1100" dirty="0"/>
                        <a:t>等几大后台</a:t>
                      </a:r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High-level API</a:t>
                      </a:r>
                      <a:r>
                        <a:rPr lang="zh-CN" altLang="en-US" sz="1100" dirty="0"/>
                        <a:t>简单统一整合多种后端，</a:t>
                      </a:r>
                      <a:r>
                        <a:rPr lang="en-US" altLang="zh-CN" sz="1100" dirty="0"/>
                        <a:t>Google/MS/Nvidia/Amazon</a:t>
                      </a:r>
                      <a:r>
                        <a:rPr lang="zh-CN" altLang="en-US" sz="1100" dirty="0"/>
                        <a:t>支持，借鉴</a:t>
                      </a:r>
                      <a:r>
                        <a:rPr lang="en-US" altLang="zh-CN" sz="1100" dirty="0"/>
                        <a:t>Torch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使用不够灵活，难以实现自定义功能</a:t>
                      </a:r>
                    </a:p>
                  </a:txBody>
                  <a:tcPr marL="0" marR="0" marT="54000" marB="540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="0" dirty="0" err="1"/>
                        <a:t>MatConvNet</a:t>
                      </a:r>
                      <a:endParaRPr lang="zh-CN" altLang="en-US" sz="1100" b="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/>
                        <a:t>Matlab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 err="1"/>
                        <a:t>VLFeat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基于</a:t>
                      </a:r>
                      <a:r>
                        <a:rPr lang="en-US" altLang="zh-CN" sz="1100" dirty="0" err="1"/>
                        <a:t>Matlab</a:t>
                      </a:r>
                      <a:r>
                        <a:rPr lang="zh-CN" altLang="en-US" sz="1100" dirty="0"/>
                        <a:t>语言</a:t>
                      </a:r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最新版本为</a:t>
                      </a:r>
                      <a:r>
                        <a:rPr lang="en-US" altLang="zh-CN" sz="1100" dirty="0"/>
                        <a:t>2017</a:t>
                      </a:r>
                      <a:r>
                        <a:rPr lang="zh-CN" altLang="en-US" sz="1100" dirty="0"/>
                        <a:t>年</a:t>
                      </a:r>
                      <a:r>
                        <a:rPr lang="en-US" altLang="zh-CN" sz="1100" dirty="0"/>
                        <a:t>8</a:t>
                      </a:r>
                      <a:r>
                        <a:rPr lang="zh-CN" altLang="en-US" sz="1100" dirty="0"/>
                        <a:t>月发布</a:t>
                      </a:r>
                      <a:endParaRPr lang="en-US" altLang="zh-CN" sz="1100" dirty="0"/>
                    </a:p>
                    <a:p>
                      <a:pPr algn="ctr"/>
                      <a:r>
                        <a:rPr lang="zh-CN" altLang="en-US" sz="1100" dirty="0"/>
                        <a:t>灵活性较差</a:t>
                      </a:r>
                    </a:p>
                  </a:txBody>
                  <a:tcPr marL="0" marR="0" marT="54000" marB="540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="1" dirty="0" err="1"/>
                        <a:t>PyTorch</a:t>
                      </a:r>
                      <a:endParaRPr lang="zh-CN" altLang="en-US" sz="1100" b="1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Python/C++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FB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集</a:t>
                      </a:r>
                      <a:r>
                        <a:rPr lang="en-US" altLang="zh-CN" sz="1100" dirty="0"/>
                        <a:t>Caffe2</a:t>
                      </a:r>
                      <a:r>
                        <a:rPr lang="zh-CN" altLang="en-US" sz="1100" dirty="0"/>
                        <a:t>与</a:t>
                      </a:r>
                      <a:r>
                        <a:rPr lang="en-US" altLang="zh-CN" sz="1100" dirty="0"/>
                        <a:t>Torch</a:t>
                      </a:r>
                    </a:p>
                    <a:p>
                      <a:pPr algn="ctr"/>
                      <a:r>
                        <a:rPr lang="zh-CN" altLang="en-US" sz="1100" dirty="0"/>
                        <a:t>于一身</a:t>
                      </a:r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上手容易、代码简单灵活</a:t>
                      </a:r>
                      <a:endParaRPr lang="en-US" altLang="zh-CN" sz="1100" dirty="0"/>
                    </a:p>
                    <a:p>
                      <a:pPr algn="ctr"/>
                      <a:r>
                        <a:rPr lang="zh-CN" altLang="en-US" sz="1100" dirty="0"/>
                        <a:t>动态计算图、自动求导</a:t>
                      </a:r>
                      <a:endParaRPr lang="en-US" altLang="zh-CN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运行效率相比</a:t>
                      </a:r>
                      <a:r>
                        <a:rPr lang="en-US" altLang="zh-CN" sz="1100" dirty="0"/>
                        <a:t>TF</a:t>
                      </a:r>
                      <a:r>
                        <a:rPr lang="zh-CN" altLang="en-US" sz="1100" dirty="0"/>
                        <a:t>略低</a:t>
                      </a:r>
                    </a:p>
                  </a:txBody>
                  <a:tcPr marL="0" marR="0" marT="54000" marB="540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="1" dirty="0"/>
                        <a:t>TensorFlow</a:t>
                      </a:r>
                      <a:endParaRPr lang="zh-CN" altLang="en-US" sz="1100" b="1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C++/Python</a:t>
                      </a:r>
                    </a:p>
                    <a:p>
                      <a:pPr algn="ctr"/>
                      <a:r>
                        <a:rPr lang="en-US" altLang="zh-CN" sz="1100" dirty="0"/>
                        <a:t>/Go/Java/…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Google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亲儿子</a:t>
                      </a:r>
                      <a:r>
                        <a:rPr lang="en-US" altLang="zh-CN" sz="1100" dirty="0" err="1"/>
                        <a:t>Tensorboard</a:t>
                      </a:r>
                      <a:endParaRPr lang="en-US" altLang="zh-CN" sz="1100" dirty="0"/>
                    </a:p>
                    <a:p>
                      <a:pPr algn="ctr"/>
                      <a:r>
                        <a:rPr lang="zh-CN" altLang="en-US" sz="1100" dirty="0"/>
                        <a:t>可视化利器</a:t>
                      </a:r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大厂出品，更新快，优化好</a:t>
                      </a:r>
                      <a:endParaRPr lang="en-US" altLang="zh-CN" sz="1100" dirty="0"/>
                    </a:p>
                    <a:p>
                      <a:pPr algn="ctr"/>
                      <a:r>
                        <a:rPr lang="zh-CN" altLang="en-US" sz="1100" dirty="0"/>
                        <a:t>现已加入动态计算图豪华套餐</a:t>
                      </a:r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入门较难，</a:t>
                      </a:r>
                      <a:r>
                        <a:rPr lang="en-US" altLang="zh-CN" sz="1100" dirty="0"/>
                        <a:t>API</a:t>
                      </a:r>
                      <a:r>
                        <a:rPr lang="zh-CN" altLang="en-US" sz="1100" dirty="0"/>
                        <a:t>繁多</a:t>
                      </a:r>
                      <a:r>
                        <a:rPr lang="en-US" altLang="zh-CN" sz="1100" dirty="0"/>
                        <a:t>(</a:t>
                      </a:r>
                      <a:r>
                        <a:rPr lang="zh-CN" altLang="en-US" sz="1100" dirty="0"/>
                        <a:t>据说</a:t>
                      </a:r>
                      <a:r>
                        <a:rPr lang="en-US" altLang="zh-CN" sz="1100" dirty="0"/>
                        <a:t>2.0</a:t>
                      </a:r>
                      <a:r>
                        <a:rPr lang="zh-CN" altLang="en-US" sz="1100" dirty="0"/>
                        <a:t>在精简</a:t>
                      </a:r>
                      <a:r>
                        <a:rPr lang="en-US" altLang="zh-CN" sz="1100" dirty="0"/>
                        <a:t>)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Theano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Python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MILA**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深度学习框架鼻祖之一</a:t>
                      </a:r>
                      <a:endParaRPr lang="en-US" altLang="zh-CN" sz="1100" dirty="0"/>
                    </a:p>
                    <a:p>
                      <a:pPr algn="ctr"/>
                      <a:r>
                        <a:rPr lang="zh-CN" altLang="en-US" sz="1100" dirty="0"/>
                        <a:t>集成</a:t>
                      </a:r>
                      <a:r>
                        <a:rPr lang="en-US" altLang="zh-CN" sz="1100" dirty="0" err="1"/>
                        <a:t>Numpy</a:t>
                      </a:r>
                      <a:r>
                        <a:rPr lang="zh-CN" altLang="en-US" sz="1100" dirty="0"/>
                        <a:t>，计算稳定性好</a:t>
                      </a:r>
                      <a:endParaRPr lang="en-US" altLang="zh-CN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2017</a:t>
                      </a:r>
                      <a:r>
                        <a:rPr lang="zh-CN" altLang="en-US" sz="1100" dirty="0"/>
                        <a:t>年</a:t>
                      </a:r>
                      <a:r>
                        <a:rPr lang="en-US" altLang="zh-CN" sz="1100" dirty="0"/>
                        <a:t>9</a:t>
                      </a:r>
                      <a:r>
                        <a:rPr lang="zh-CN" altLang="en-US" sz="1100" dirty="0"/>
                        <a:t>月宣布停止重大更新</a:t>
                      </a:r>
                    </a:p>
                  </a:txBody>
                  <a:tcPr marL="0" marR="0" marT="54000" marB="540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Torch7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Lua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FB</a:t>
                      </a:r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速度快</a:t>
                      </a:r>
                      <a:r>
                        <a:rPr lang="en-US" altLang="zh-CN" sz="1100" dirty="0"/>
                        <a:t>(Lua-JIT</a:t>
                      </a:r>
                      <a:r>
                        <a:rPr lang="zh-CN" altLang="en-US" sz="1100" dirty="0"/>
                        <a:t>可达</a:t>
                      </a:r>
                      <a:r>
                        <a:rPr lang="en-US" altLang="zh-CN" sz="1100" dirty="0"/>
                        <a:t>C</a:t>
                      </a:r>
                      <a:r>
                        <a:rPr lang="zh-CN" altLang="en-US" sz="1100" dirty="0"/>
                        <a:t>的</a:t>
                      </a:r>
                      <a:r>
                        <a:rPr lang="en-US" altLang="zh-CN" sz="1100" dirty="0"/>
                        <a:t>80%)</a:t>
                      </a:r>
                    </a:p>
                    <a:p>
                      <a:pPr algn="ctr"/>
                      <a:r>
                        <a:rPr lang="zh-CN" altLang="en-US" sz="1100" dirty="0"/>
                        <a:t>可直接调用</a:t>
                      </a:r>
                      <a:r>
                        <a:rPr lang="en-US" altLang="zh-CN" sz="1100" dirty="0"/>
                        <a:t>C</a:t>
                      </a:r>
                      <a:r>
                        <a:rPr lang="zh-CN" altLang="en-US" sz="1100" dirty="0"/>
                        <a:t>、可移植性好</a:t>
                      </a:r>
                    </a:p>
                  </a:txBody>
                  <a:tcPr marL="0" marR="0" marT="54000" marB="54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Lua</a:t>
                      </a:r>
                      <a:r>
                        <a:rPr lang="zh-CN" altLang="en-US" sz="1100" dirty="0"/>
                        <a:t>受众较少，学习成本高</a:t>
                      </a:r>
                    </a:p>
                  </a:txBody>
                  <a:tcPr marL="0" marR="0" marT="54000" marB="540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6000">
                <a:tc gridSpan="6">
                  <a:txBody>
                    <a:bodyPr/>
                    <a:lstStyle/>
                    <a:p>
                      <a:pPr algn="l"/>
                      <a:r>
                        <a:rPr lang="en-US" altLang="zh-CN" sz="1100" b="0" dirty="0"/>
                        <a:t>* GMNA: Google, Microsoft, NVIDIA, Amazon AWS</a:t>
                      </a:r>
                    </a:p>
                    <a:p>
                      <a:pPr algn="l"/>
                      <a:r>
                        <a:rPr lang="en-US" altLang="zh-CN" sz="1100" b="0" dirty="0"/>
                        <a:t>** MILA: Montréal Institute for Learning Algorithms of </a:t>
                      </a:r>
                      <a:r>
                        <a:rPr lang="en-US" altLang="zh-CN" sz="1100" b="0" dirty="0" err="1"/>
                        <a:t>Université</a:t>
                      </a:r>
                      <a:r>
                        <a:rPr lang="en-US" altLang="zh-CN" sz="1100" b="0" dirty="0"/>
                        <a:t> de Montréal(</a:t>
                      </a:r>
                      <a:r>
                        <a:rPr lang="zh-CN" altLang="en-US" sz="1100" b="0" dirty="0"/>
                        <a:t>蒙特利尔大学</a:t>
                      </a:r>
                      <a:r>
                        <a:rPr lang="en-US" altLang="zh-CN" sz="1100" b="0" dirty="0"/>
                        <a:t>), Scientific Director: </a:t>
                      </a:r>
                      <a:r>
                        <a:rPr lang="en-US" altLang="zh-CN" sz="1100" b="0" dirty="0" err="1"/>
                        <a:t>Yoshua</a:t>
                      </a:r>
                      <a:r>
                        <a:rPr lang="en-US" altLang="zh-CN" sz="1100" b="0" dirty="0"/>
                        <a:t> </a:t>
                      </a:r>
                      <a:r>
                        <a:rPr lang="en-US" altLang="zh-CN" sz="1100" b="0" dirty="0" err="1"/>
                        <a:t>Bengio</a:t>
                      </a:r>
                      <a:endParaRPr lang="zh-CN" altLang="en-US" sz="1100" b="0"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6000">
                <a:tc gridSpan="6">
                  <a:txBody>
                    <a:bodyPr/>
                    <a:lstStyle/>
                    <a:p>
                      <a:pPr algn="ctr"/>
                      <a:r>
                        <a:rPr lang="en-US" altLang="zh-CN" sz="1100" b="0" dirty="0" err="1"/>
                        <a:t>Chainer</a:t>
                      </a:r>
                      <a:r>
                        <a:rPr lang="en-US" altLang="zh-CN" sz="1100" b="0" dirty="0"/>
                        <a:t> CNTK Deeplearning4J </a:t>
                      </a:r>
                      <a:r>
                        <a:rPr lang="en-US" altLang="zh-CN" sz="1100" b="0" dirty="0" err="1"/>
                        <a:t>Dlib</a:t>
                      </a:r>
                      <a:r>
                        <a:rPr lang="en-US" altLang="zh-CN" sz="1100" b="0" dirty="0"/>
                        <a:t> H2O </a:t>
                      </a:r>
                      <a:r>
                        <a:rPr lang="en-US" altLang="zh-CN" sz="1100" b="0" dirty="0" err="1"/>
                        <a:t>Lasagne</a:t>
                      </a:r>
                      <a:r>
                        <a:rPr lang="en-US" altLang="zh-CN" sz="1100" b="0" dirty="0"/>
                        <a:t> Leaf </a:t>
                      </a:r>
                      <a:r>
                        <a:rPr lang="en-US" altLang="zh-CN" sz="1100" b="0" dirty="0" err="1"/>
                        <a:t>MXNet</a:t>
                      </a:r>
                      <a:r>
                        <a:rPr lang="en-US" altLang="zh-CN" sz="1100" b="0" dirty="0"/>
                        <a:t> Neon </a:t>
                      </a:r>
                      <a:r>
                        <a:rPr lang="en-US" altLang="zh-CN" sz="1100" b="0" dirty="0" err="1"/>
                        <a:t>PaddlePaddle</a:t>
                      </a:r>
                      <a:r>
                        <a:rPr lang="en-US" altLang="zh-CN" sz="1100" b="0" dirty="0"/>
                        <a:t> </a:t>
                      </a:r>
                      <a:r>
                        <a:rPr lang="en-US" altLang="zh-CN" sz="1100" b="0" dirty="0" err="1"/>
                        <a:t>PyLearn</a:t>
                      </a:r>
                      <a:r>
                        <a:rPr lang="zh-CN" altLang="en-US" sz="1100" b="0" dirty="0"/>
                        <a:t>等如有兴趣请自行探索</a:t>
                      </a:r>
                    </a:p>
                  </a:txBody>
                  <a:tcPr marL="0" marR="0" marT="72000" marB="7200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72000" marB="7200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72000" marB="7200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72000" marB="7200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72000" marB="72000" anchor="ctr"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marL="0" marR="0" marT="72000" marB="7200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10A0A-54FE-4105-BF7D-1FDBADFD5BA7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模式识别与深度学习实验课   深度学习部分   实验</a:t>
            </a:r>
            <a:r>
              <a:rPr lang="en-US" altLang="zh-CN" dirty="0"/>
              <a:t>1-</a:t>
            </a:r>
            <a:r>
              <a:rPr lang="zh-CN" altLang="en-US" dirty="0"/>
              <a:t>深度学习框架熟悉</a:t>
            </a:r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96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zh-CN" altLang="en-US" dirty="0"/>
              <a:t>环境配置</a:t>
            </a:r>
            <a:r>
              <a:rPr lang="en-US" altLang="zh-CN" dirty="0"/>
              <a:t> – </a:t>
            </a:r>
            <a:r>
              <a:rPr lang="zh-CN" altLang="en-US" dirty="0"/>
              <a:t>操作系统</a:t>
            </a:r>
          </a:p>
        </p:txBody>
      </p:sp>
      <p:sp>
        <p:nvSpPr>
          <p:cNvPr id="14" name="内容占位符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Windows   </a:t>
            </a:r>
            <a:r>
              <a:rPr lang="zh-CN" altLang="en-US" dirty="0"/>
              <a:t>请访问</a:t>
            </a:r>
            <a:r>
              <a:rPr lang="en-US" altLang="zh-CN" dirty="0">
                <a:hlinkClick r:id="rId2"/>
              </a:rPr>
              <a:t>http://ms.hit.edu.cn</a:t>
            </a:r>
            <a:r>
              <a:rPr lang="zh-CN" altLang="en-US" dirty="0"/>
              <a:t>下载使用正版操作系统</a:t>
            </a:r>
            <a:endParaRPr lang="en-US" altLang="zh-CN" dirty="0"/>
          </a:p>
          <a:p>
            <a:pPr lvl="1"/>
            <a:r>
              <a:rPr lang="en-US" altLang="zh-CN" b="1" dirty="0">
                <a:sym typeface="Wingdings" panose="05000000000000000000" pitchFamily="2" charset="2"/>
              </a:rPr>
              <a:t> </a:t>
            </a:r>
            <a:r>
              <a:rPr lang="en-US" altLang="zh-CN" b="1" dirty="0"/>
              <a:t>Windows XP</a:t>
            </a:r>
            <a:r>
              <a:rPr lang="en-US" altLang="zh-CN" dirty="0"/>
              <a:t>: </a:t>
            </a:r>
            <a:r>
              <a:rPr lang="zh-CN" altLang="en-US" dirty="0"/>
              <a:t>只支持</a:t>
            </a:r>
            <a:r>
              <a:rPr lang="en-US" altLang="zh-CN" dirty="0"/>
              <a:t>Python 2.7</a:t>
            </a:r>
            <a:r>
              <a:rPr lang="zh-CN" altLang="en-US" dirty="0"/>
              <a:t>，</a:t>
            </a:r>
            <a:r>
              <a:rPr lang="en-US" altLang="zh-CN" dirty="0"/>
              <a:t>windows</a:t>
            </a:r>
            <a:r>
              <a:rPr lang="zh-CN" altLang="en-US" dirty="0"/>
              <a:t>环境下</a:t>
            </a:r>
            <a:r>
              <a:rPr lang="en-US" altLang="zh-CN" dirty="0"/>
              <a:t>Python 2.7</a:t>
            </a:r>
            <a:r>
              <a:rPr lang="zh-CN" altLang="en-US" dirty="0"/>
              <a:t>不支持</a:t>
            </a:r>
            <a:r>
              <a:rPr lang="en-US" altLang="zh-CN" dirty="0" err="1"/>
              <a:t>PyTorch</a:t>
            </a:r>
            <a:endParaRPr lang="en-US" altLang="zh-CN" dirty="0"/>
          </a:p>
          <a:p>
            <a:pPr lvl="1"/>
            <a:r>
              <a:rPr lang="en-US" altLang="zh-CN" b="1" dirty="0">
                <a:sym typeface="Wingdings" panose="05000000000000000000" pitchFamily="2" charset="2"/>
              </a:rPr>
              <a:t> </a:t>
            </a:r>
            <a:r>
              <a:rPr lang="en-US" altLang="zh-CN" b="1" dirty="0"/>
              <a:t>Windows 7 and above: </a:t>
            </a:r>
            <a:r>
              <a:rPr lang="zh-CN" altLang="en-US" dirty="0"/>
              <a:t>支持</a:t>
            </a:r>
            <a:r>
              <a:rPr lang="en-US" altLang="zh-CN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3.5 – 3.9</a:t>
            </a:r>
          </a:p>
          <a:p>
            <a:pPr lvl="1"/>
            <a:r>
              <a:rPr lang="zh-CN" altLang="en-US" dirty="0"/>
              <a:t>初学者使用</a:t>
            </a:r>
            <a:r>
              <a:rPr lang="en-US" altLang="zh-CN" dirty="0"/>
              <a:t>Windows</a:t>
            </a:r>
            <a:r>
              <a:rPr lang="zh-CN" altLang="en-US" dirty="0"/>
              <a:t>可以获得较好的体验，推荐</a:t>
            </a:r>
            <a:r>
              <a:rPr lang="en-US" altLang="zh-CN" dirty="0"/>
              <a:t>Win 10</a:t>
            </a:r>
          </a:p>
          <a:p>
            <a:r>
              <a:rPr lang="en-US" altLang="zh-CN" dirty="0"/>
              <a:t>Linux   </a:t>
            </a:r>
            <a:r>
              <a:rPr lang="en-US" altLang="zh-CN" dirty="0">
                <a:hlinkClick r:id="rId3"/>
              </a:rPr>
              <a:t>http://ubuntu.com</a:t>
            </a:r>
            <a:endParaRPr lang="en-US" altLang="zh-CN" dirty="0"/>
          </a:p>
          <a:p>
            <a:pPr lvl="1"/>
            <a:r>
              <a:rPr lang="zh-CN" altLang="en-US" dirty="0"/>
              <a:t>个人电脑目前建议使用</a:t>
            </a:r>
            <a:r>
              <a:rPr lang="en-US" altLang="zh-CN" dirty="0"/>
              <a:t>Ubuntu 18.04/20.04</a:t>
            </a:r>
          </a:p>
          <a:p>
            <a:pPr lvl="1"/>
            <a:r>
              <a:rPr lang="zh-CN" altLang="en-US" dirty="0"/>
              <a:t>服务器环境建议</a:t>
            </a:r>
            <a:r>
              <a:rPr lang="en-US" altLang="zh-CN" dirty="0"/>
              <a:t>Centos 6/7</a:t>
            </a:r>
            <a:r>
              <a:rPr lang="zh-CN" altLang="en-US" dirty="0"/>
              <a:t>和</a:t>
            </a:r>
            <a:r>
              <a:rPr lang="en-US" altLang="zh-CN" dirty="0"/>
              <a:t>RHEL</a:t>
            </a:r>
            <a:r>
              <a:rPr lang="zh-CN" altLang="en-US" dirty="0"/>
              <a:t>，稳定性较好，但容易遇到</a:t>
            </a:r>
            <a:r>
              <a:rPr lang="en-US" altLang="zh-CN" dirty="0"/>
              <a:t>GLIBC</a:t>
            </a:r>
            <a:r>
              <a:rPr lang="zh-CN" altLang="en-US" dirty="0"/>
              <a:t>版本问题</a:t>
            </a:r>
            <a:endParaRPr lang="en-US" altLang="zh-CN" dirty="0"/>
          </a:p>
          <a:p>
            <a:r>
              <a:rPr lang="en-US" altLang="zh-CN" dirty="0"/>
              <a:t>MacOS</a:t>
            </a:r>
          </a:p>
          <a:p>
            <a:pPr lvl="1"/>
            <a:r>
              <a:rPr lang="en-US" altLang="zh-CN" dirty="0" err="1"/>
              <a:t>PyTorch</a:t>
            </a:r>
            <a:r>
              <a:rPr lang="zh-CN" altLang="en-US" dirty="0"/>
              <a:t>的</a:t>
            </a:r>
            <a:r>
              <a:rPr lang="en-US" altLang="zh-CN" dirty="0"/>
              <a:t>MacOS</a:t>
            </a:r>
            <a:r>
              <a:rPr lang="zh-CN" altLang="en-US" dirty="0"/>
              <a:t>安装包不支持</a:t>
            </a:r>
            <a:r>
              <a:rPr lang="en-US" altLang="zh-CN" dirty="0"/>
              <a:t>CUDA</a:t>
            </a:r>
            <a:r>
              <a:rPr lang="zh-CN" altLang="en-US" dirty="0"/>
              <a:t>，如需</a:t>
            </a:r>
            <a:r>
              <a:rPr lang="en-US" altLang="zh-CN" dirty="0"/>
              <a:t>CUDA</a:t>
            </a:r>
            <a:r>
              <a:rPr lang="zh-CN" altLang="en-US" dirty="0"/>
              <a:t>加速，需从源码编译安装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DB4D3-FBEE-4AB4-A40E-99F42D482B37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609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1.2 </a:t>
            </a:r>
            <a:r>
              <a:rPr lang="zh-CN" altLang="en-US" dirty="0"/>
              <a:t>环境配置</a:t>
            </a:r>
            <a:r>
              <a:rPr lang="en-US" altLang="zh-CN" dirty="0"/>
              <a:t> – Python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Python </a:t>
            </a:r>
            <a:r>
              <a:rPr lang="zh-CN" altLang="en-US" dirty="0"/>
              <a:t>现行版本   </a:t>
            </a:r>
            <a:r>
              <a:rPr lang="en-US" altLang="zh-CN" dirty="0">
                <a:hlinkClick r:id="rId2"/>
              </a:rPr>
              <a:t>http://python.org</a:t>
            </a:r>
            <a:endParaRPr lang="en-US" altLang="zh-CN" dirty="0"/>
          </a:p>
          <a:p>
            <a:pPr lvl="1"/>
            <a:r>
              <a:rPr lang="en-US" altLang="zh-CN" dirty="0"/>
              <a:t>Python 2.7</a:t>
            </a:r>
            <a:r>
              <a:rPr lang="zh-CN" altLang="en-US" dirty="0"/>
              <a:t>已于</a:t>
            </a:r>
            <a:r>
              <a:rPr lang="en-US" altLang="zh-CN" dirty="0"/>
              <a:t>2020</a:t>
            </a:r>
            <a:r>
              <a:rPr lang="zh-CN" altLang="en-US" dirty="0"/>
              <a:t>年</a:t>
            </a:r>
            <a:r>
              <a:rPr lang="en-US" altLang="zh-CN" dirty="0"/>
              <a:t>1</a:t>
            </a:r>
            <a:r>
              <a:rPr lang="zh-CN" altLang="en-US" dirty="0"/>
              <a:t>月</a:t>
            </a:r>
            <a:r>
              <a:rPr lang="en-US" altLang="zh-CN" dirty="0"/>
              <a:t>1</a:t>
            </a:r>
            <a:r>
              <a:rPr lang="zh-CN" altLang="en-US" dirty="0"/>
              <a:t>日停止支持，</a:t>
            </a:r>
            <a:r>
              <a:rPr lang="zh-CN" altLang="en-US" dirty="0">
                <a:solidFill>
                  <a:srgbClr val="FF0000"/>
                </a:solidFill>
              </a:rPr>
              <a:t>建议使用</a:t>
            </a:r>
            <a:r>
              <a:rPr lang="en-US" altLang="zh-CN" dirty="0">
                <a:solidFill>
                  <a:srgbClr val="FF0000"/>
                </a:solidFill>
              </a:rPr>
              <a:t>Python 3.x</a:t>
            </a:r>
          </a:p>
          <a:p>
            <a:pPr lvl="1"/>
            <a:r>
              <a:rPr lang="en-US" altLang="zh-CN" dirty="0"/>
              <a:t>Python 3.5 ~ Python 3.9</a:t>
            </a:r>
            <a:r>
              <a:rPr lang="zh-CN" altLang="en-US" dirty="0"/>
              <a:t>为当前活跃版本</a:t>
            </a:r>
            <a:endParaRPr lang="en-US" altLang="zh-CN" dirty="0"/>
          </a:p>
          <a:p>
            <a:r>
              <a:rPr lang="en-US" altLang="zh-CN" dirty="0"/>
              <a:t>Python </a:t>
            </a:r>
            <a:r>
              <a:rPr lang="zh-CN" altLang="en-US" dirty="0"/>
              <a:t>安装与版本管理   </a:t>
            </a:r>
            <a:r>
              <a:rPr lang="en-US" altLang="zh-CN" dirty="0">
                <a:hlinkClick r:id="rId3"/>
              </a:rPr>
              <a:t>http://anaconda.org</a:t>
            </a:r>
            <a:endParaRPr lang="en-US" altLang="zh-CN" dirty="0"/>
          </a:p>
          <a:p>
            <a:pPr lvl="1"/>
            <a:r>
              <a:rPr lang="zh-CN" altLang="en-US" dirty="0"/>
              <a:t>常用</a:t>
            </a:r>
            <a:r>
              <a:rPr lang="en-US" altLang="zh-CN" dirty="0"/>
              <a:t>Anaconda, pip(</a:t>
            </a:r>
            <a:r>
              <a:rPr lang="zh-CN" altLang="en-US" dirty="0"/>
              <a:t>自带</a:t>
            </a:r>
            <a:r>
              <a:rPr lang="en-US" altLang="zh-CN" dirty="0"/>
              <a:t>)</a:t>
            </a:r>
            <a:r>
              <a:rPr lang="zh-CN" altLang="en-US" dirty="0"/>
              <a:t>等，</a:t>
            </a:r>
            <a:r>
              <a:rPr lang="zh-CN" altLang="en-US" dirty="0">
                <a:solidFill>
                  <a:srgbClr val="FF0000"/>
                </a:solidFill>
              </a:rPr>
              <a:t>建议使用</a:t>
            </a:r>
            <a:r>
              <a:rPr lang="en-US" altLang="zh-CN" dirty="0">
                <a:solidFill>
                  <a:srgbClr val="FF0000"/>
                </a:solidFill>
              </a:rPr>
              <a:t>Anaconda</a:t>
            </a:r>
            <a:r>
              <a:rPr lang="zh-CN" altLang="en-US" dirty="0">
                <a:solidFill>
                  <a:srgbClr val="FF0000"/>
                </a:solidFill>
              </a:rPr>
              <a:t>维护多虚拟环境</a:t>
            </a:r>
            <a:r>
              <a:rPr lang="zh-CN" altLang="en-US" dirty="0"/>
              <a:t>，命令举例：</a:t>
            </a:r>
            <a:endParaRPr lang="en-US" altLang="zh-CN" dirty="0"/>
          </a:p>
          <a:p>
            <a:pPr lvl="2"/>
            <a:r>
              <a:rPr lang="en-US" altLang="zh-CN" dirty="0" err="1"/>
              <a:t>conda</a:t>
            </a:r>
            <a:r>
              <a:rPr lang="en-US" altLang="zh-CN" dirty="0"/>
              <a:t> create –n py3 python=3.6 (</a:t>
            </a:r>
            <a:r>
              <a:rPr lang="zh-CN" altLang="en-US" dirty="0"/>
              <a:t>创建</a:t>
            </a:r>
            <a:r>
              <a:rPr lang="en-US" altLang="zh-CN" dirty="0"/>
              <a:t>Python</a:t>
            </a:r>
            <a:r>
              <a:rPr lang="zh-CN" altLang="en-US" dirty="0"/>
              <a:t>版本为</a:t>
            </a:r>
            <a:r>
              <a:rPr lang="en-US" altLang="zh-CN" dirty="0"/>
              <a:t>3.6</a:t>
            </a:r>
            <a:r>
              <a:rPr lang="zh-CN" altLang="en-US" dirty="0"/>
              <a:t>，名字为</a:t>
            </a:r>
            <a:r>
              <a:rPr lang="en-US" altLang="zh-CN" dirty="0"/>
              <a:t>py3</a:t>
            </a:r>
            <a:r>
              <a:rPr lang="zh-CN" altLang="en-US" dirty="0"/>
              <a:t>的虚拟环境</a:t>
            </a:r>
            <a:r>
              <a:rPr lang="en-US" altLang="zh-CN" dirty="0"/>
              <a:t>)</a:t>
            </a:r>
          </a:p>
          <a:p>
            <a:pPr lvl="2"/>
            <a:r>
              <a:rPr lang="en" altLang="zh-CN" dirty="0" err="1"/>
              <a:t>conda</a:t>
            </a:r>
            <a:r>
              <a:rPr lang="en" altLang="zh-CN" dirty="0"/>
              <a:t> install </a:t>
            </a:r>
            <a:r>
              <a:rPr lang="en" altLang="zh-CN" dirty="0" err="1"/>
              <a:t>pytorch</a:t>
            </a:r>
            <a:r>
              <a:rPr lang="en" altLang="zh-CN" dirty="0"/>
              <a:t> </a:t>
            </a:r>
            <a:r>
              <a:rPr lang="en" altLang="zh-CN" dirty="0" err="1"/>
              <a:t>torchvision</a:t>
            </a:r>
            <a:r>
              <a:rPr lang="en" altLang="zh-CN" dirty="0"/>
              <a:t> </a:t>
            </a:r>
            <a:r>
              <a:rPr lang="en" altLang="zh-CN" dirty="0" err="1"/>
              <a:t>torchaudio</a:t>
            </a:r>
            <a:r>
              <a:rPr lang="en" altLang="zh-CN" dirty="0"/>
              <a:t> </a:t>
            </a:r>
            <a:r>
              <a:rPr lang="en" altLang="zh-CN" dirty="0" err="1"/>
              <a:t>cpuonly</a:t>
            </a:r>
            <a:r>
              <a:rPr lang="en" altLang="zh-CN" dirty="0"/>
              <a:t> -c </a:t>
            </a:r>
            <a:r>
              <a:rPr lang="en" altLang="zh-CN" dirty="0" err="1"/>
              <a:t>pytorch</a:t>
            </a:r>
            <a:r>
              <a:rPr lang="en-US" altLang="zh-CN" dirty="0"/>
              <a:t> (</a:t>
            </a:r>
            <a:r>
              <a:rPr lang="zh-CN" altLang="en-US" dirty="0"/>
              <a:t>安装</a:t>
            </a:r>
            <a:r>
              <a:rPr lang="en-US" altLang="zh-CN" dirty="0" err="1"/>
              <a:t>PyTorch</a:t>
            </a:r>
            <a:r>
              <a:rPr lang="en-US" altLang="zh-CN" dirty="0"/>
              <a:t> CPU</a:t>
            </a:r>
            <a:r>
              <a:rPr lang="zh-CN" altLang="en-US" dirty="0"/>
              <a:t>版本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深度学习常用第三方包</a:t>
            </a:r>
            <a:endParaRPr lang="en-US" altLang="zh-CN" dirty="0"/>
          </a:p>
          <a:p>
            <a:pPr lvl="1"/>
            <a:r>
              <a:rPr lang="en-US" altLang="zh-CN" dirty="0" err="1"/>
              <a:t>numpy</a:t>
            </a:r>
            <a:r>
              <a:rPr lang="en-US" altLang="zh-CN" dirty="0"/>
              <a:t>, </a:t>
            </a:r>
            <a:r>
              <a:rPr lang="en-US" altLang="zh-CN" dirty="0" err="1"/>
              <a:t>opencv</a:t>
            </a:r>
            <a:r>
              <a:rPr lang="en-US" altLang="zh-CN" dirty="0"/>
              <a:t>, matplotlib, PIL, </a:t>
            </a:r>
            <a:r>
              <a:rPr lang="en-US" altLang="zh-CN" dirty="0" err="1"/>
              <a:t>scipy</a:t>
            </a:r>
            <a:r>
              <a:rPr lang="zh-CN" altLang="en-US" dirty="0"/>
              <a:t>等</a:t>
            </a:r>
            <a:endParaRPr lang="en-US" altLang="zh-CN" dirty="0"/>
          </a:p>
          <a:p>
            <a:pPr lvl="2"/>
            <a:r>
              <a:rPr lang="en-US" altLang="zh-CN" dirty="0"/>
              <a:t>python –m pip install </a:t>
            </a:r>
            <a:r>
              <a:rPr lang="en-US" altLang="zh-CN" dirty="0" err="1"/>
              <a:t>numpy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opencv</a:t>
            </a:r>
            <a:r>
              <a:rPr lang="en-US" altLang="zh-CN" dirty="0">
                <a:solidFill>
                  <a:srgbClr val="FF0000"/>
                </a:solidFill>
              </a:rPr>
              <a:t>-python</a:t>
            </a:r>
            <a:r>
              <a:rPr lang="en-US" altLang="zh-CN" dirty="0"/>
              <a:t> matplotlib pillow </a:t>
            </a:r>
            <a:r>
              <a:rPr lang="en-US" altLang="zh-CN" dirty="0" err="1"/>
              <a:t>scipy</a:t>
            </a:r>
            <a:endParaRPr lang="en-US" altLang="zh-CN" dirty="0"/>
          </a:p>
          <a:p>
            <a:pPr lvl="2"/>
            <a:r>
              <a:rPr lang="en-US" altLang="zh-CN" dirty="0" err="1"/>
              <a:t>conda</a:t>
            </a:r>
            <a:r>
              <a:rPr lang="en-US" altLang="zh-CN" dirty="0"/>
              <a:t> install </a:t>
            </a:r>
            <a:r>
              <a:rPr lang="en-US" altLang="zh-CN" dirty="0" err="1"/>
              <a:t>numpy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opencv</a:t>
            </a:r>
            <a:r>
              <a:rPr lang="en-US" altLang="zh-CN" dirty="0"/>
              <a:t> matplotlib pillow </a:t>
            </a:r>
            <a:r>
              <a:rPr lang="en-US" altLang="zh-CN" dirty="0" err="1"/>
              <a:t>scipy</a:t>
            </a:r>
            <a:endParaRPr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D5773-02D6-4D3F-8DAC-4AFAEA089E0D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403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zh-CN" altLang="en-US" dirty="0"/>
              <a:t>环境配置</a:t>
            </a:r>
            <a:r>
              <a:rPr lang="en-US" altLang="zh-CN" dirty="0"/>
              <a:t> – </a:t>
            </a:r>
            <a:r>
              <a:rPr lang="zh-CN" altLang="en-US" dirty="0"/>
              <a:t>计算加速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深度学习加速</a:t>
            </a:r>
            <a:endParaRPr lang="en-US" altLang="zh-CN" dirty="0"/>
          </a:p>
          <a:p>
            <a:pPr lvl="1"/>
            <a:r>
              <a:rPr lang="en-US" altLang="zh-CN" dirty="0"/>
              <a:t>NVIDIA GPU + CUDA (</a:t>
            </a:r>
            <a:r>
              <a:rPr lang="zh-CN" altLang="en-US" dirty="0"/>
              <a:t>最常见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Google TPU (Google </a:t>
            </a:r>
            <a:r>
              <a:rPr lang="zh-CN" altLang="en-US" dirty="0"/>
              <a:t>开发，据说配合</a:t>
            </a:r>
            <a:r>
              <a:rPr lang="en-US" altLang="zh-CN" dirty="0"/>
              <a:t>TensorFlow</a:t>
            </a:r>
            <a:r>
              <a:rPr lang="zh-CN" altLang="en-US" dirty="0"/>
              <a:t>使用速度很快</a:t>
            </a:r>
            <a:r>
              <a:rPr lang="en-US" altLang="zh-CN" dirty="0"/>
              <a:t>) </a:t>
            </a:r>
            <a:r>
              <a:rPr lang="en-US" altLang="zh-CN" dirty="0">
                <a:hlinkClick r:id="rId2"/>
              </a:rPr>
              <a:t>https://cloud.google.com/tpu/</a:t>
            </a:r>
            <a:endParaRPr lang="en-US" altLang="zh-CN" dirty="0"/>
          </a:p>
          <a:p>
            <a:pPr lvl="1"/>
            <a:r>
              <a:rPr lang="en-US" altLang="zh-CN" dirty="0"/>
              <a:t>FPGA (</a:t>
            </a:r>
            <a:r>
              <a:rPr lang="zh-CN" altLang="en-US" dirty="0"/>
              <a:t>嵌入式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….</a:t>
            </a:r>
          </a:p>
          <a:p>
            <a:r>
              <a:rPr lang="en-US" altLang="zh-CN" dirty="0"/>
              <a:t>CUDA</a:t>
            </a:r>
            <a:r>
              <a:rPr lang="zh-CN" altLang="en-US" dirty="0"/>
              <a:t>安装 </a:t>
            </a:r>
            <a:r>
              <a:rPr lang="en-US" altLang="zh-CN" dirty="0">
                <a:hlinkClick r:id="rId3"/>
              </a:rPr>
              <a:t>https://developer.nvidia.com/cuda-toolkit</a:t>
            </a:r>
            <a:r>
              <a:rPr lang="en-US" altLang="zh-CN" dirty="0"/>
              <a:t>&amp;</a:t>
            </a:r>
            <a:r>
              <a:rPr lang="en-US" altLang="zh-CN" dirty="0">
                <a:hlinkClick r:id="rId4"/>
              </a:rPr>
              <a:t>https://developer.nvidia.com/cudnn</a:t>
            </a:r>
            <a:endParaRPr lang="en-US" altLang="zh-CN" dirty="0"/>
          </a:p>
          <a:p>
            <a:pPr lvl="1"/>
            <a:r>
              <a:rPr lang="zh-CN" altLang="en-US" dirty="0"/>
              <a:t>支持最广泛 </a:t>
            </a:r>
            <a:r>
              <a:rPr lang="en-US" altLang="zh-CN" dirty="0" err="1"/>
              <a:t>cuda</a:t>
            </a:r>
            <a:r>
              <a:rPr lang="en-US" altLang="zh-CN" dirty="0"/>
              <a:t> 8.0 + </a:t>
            </a:r>
            <a:r>
              <a:rPr lang="en-US" altLang="zh-CN" dirty="0" err="1"/>
              <a:t>cudnn</a:t>
            </a:r>
            <a:r>
              <a:rPr lang="en-US" altLang="zh-CN" dirty="0"/>
              <a:t> v5.1 (</a:t>
            </a:r>
            <a:r>
              <a:rPr lang="zh-CN" altLang="en-US" dirty="0"/>
              <a:t>支持</a:t>
            </a:r>
            <a:r>
              <a:rPr lang="en-US" altLang="zh-CN" dirty="0"/>
              <a:t>Torch</a:t>
            </a:r>
            <a:r>
              <a:rPr lang="zh-CN" altLang="en-US" dirty="0"/>
              <a:t>、</a:t>
            </a:r>
            <a:r>
              <a:rPr lang="en-US" altLang="zh-CN" dirty="0" err="1"/>
              <a:t>MatConvNet</a:t>
            </a:r>
            <a:r>
              <a:rPr lang="zh-CN" altLang="en-US" dirty="0"/>
              <a:t>等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较新较稳定 </a:t>
            </a:r>
            <a:r>
              <a:rPr lang="en-US" altLang="zh-CN" dirty="0" err="1"/>
              <a:t>cuda</a:t>
            </a:r>
            <a:r>
              <a:rPr lang="en-US" altLang="zh-CN" dirty="0"/>
              <a:t> 9.x + </a:t>
            </a:r>
            <a:r>
              <a:rPr lang="en-US" altLang="zh-CN" dirty="0" err="1"/>
              <a:t>cudnn</a:t>
            </a:r>
            <a:r>
              <a:rPr lang="en-US" altLang="zh-CN" dirty="0"/>
              <a:t> v6/7</a:t>
            </a:r>
          </a:p>
          <a:p>
            <a:pPr lvl="1"/>
            <a:r>
              <a:rPr lang="zh-CN" altLang="en-US" dirty="0"/>
              <a:t>最新版本 </a:t>
            </a:r>
            <a:r>
              <a:rPr lang="en-US" altLang="zh-CN" dirty="0"/>
              <a:t>cuda11.x + </a:t>
            </a:r>
            <a:r>
              <a:rPr lang="en-US" altLang="zh-CN" dirty="0" err="1"/>
              <a:t>cudnn</a:t>
            </a:r>
            <a:r>
              <a:rPr lang="en-US" altLang="zh-CN" dirty="0"/>
              <a:t> v8 (</a:t>
            </a:r>
            <a:r>
              <a:rPr lang="zh-CN" altLang="en-US" dirty="0"/>
              <a:t>支持</a:t>
            </a:r>
            <a:r>
              <a:rPr lang="en-US" altLang="zh-CN" dirty="0"/>
              <a:t>Turing</a:t>
            </a:r>
            <a:r>
              <a:rPr lang="zh-CN" altLang="en-US" dirty="0"/>
              <a:t>架构最新特性，</a:t>
            </a:r>
            <a:r>
              <a:rPr lang="en-US" altLang="zh-CN" dirty="0"/>
              <a:t>RTX</a:t>
            </a:r>
            <a:r>
              <a:rPr lang="zh-CN" altLang="en-US" dirty="0"/>
              <a:t>系列显卡</a:t>
            </a:r>
            <a:r>
              <a:rPr lang="en-US" altLang="zh-CN" dirty="0"/>
              <a:t>Tensor Core</a:t>
            </a:r>
            <a:r>
              <a:rPr lang="zh-CN" altLang="en-US" dirty="0"/>
              <a:t>加速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155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zh-CN" altLang="en-US" dirty="0"/>
              <a:t>环境配置</a:t>
            </a:r>
            <a:r>
              <a:rPr lang="en-US" altLang="zh-CN" dirty="0"/>
              <a:t> – </a:t>
            </a:r>
            <a:r>
              <a:rPr lang="en-US" altLang="zh-CN" dirty="0" err="1"/>
              <a:t>PyTorch</a:t>
            </a:r>
            <a:r>
              <a:rPr lang="zh-CN" altLang="en-US" dirty="0"/>
              <a:t>安装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>
                <a:hlinkClick r:id="rId3"/>
              </a:rPr>
              <a:t>https://pytorch.org</a:t>
            </a:r>
            <a:endParaRPr lang="en-US" altLang="zh-CN" dirty="0"/>
          </a:p>
          <a:p>
            <a:pPr lvl="1"/>
            <a:r>
              <a:rPr lang="zh-CN" altLang="en-US" dirty="0"/>
              <a:t>建议安装前配置第三方</a:t>
            </a:r>
            <a:r>
              <a:rPr lang="en-US" altLang="zh-CN" dirty="0" err="1"/>
              <a:t>pypi</a:t>
            </a:r>
            <a:r>
              <a:rPr lang="en-US" altLang="zh-CN" dirty="0"/>
              <a:t>/anaconda</a:t>
            </a:r>
            <a:r>
              <a:rPr lang="zh-CN" altLang="en-US" dirty="0"/>
              <a:t>源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7B23BCB-64A3-2247-96A1-1C7F071C11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610" y="2972395"/>
            <a:ext cx="7742852" cy="293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193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1.3 </a:t>
            </a:r>
            <a:r>
              <a:rPr lang="en-US" altLang="zh-CN" dirty="0" err="1"/>
              <a:t>PyTorch</a:t>
            </a:r>
            <a:r>
              <a:rPr lang="zh-CN" altLang="en-US" dirty="0"/>
              <a:t>基本介绍 </a:t>
            </a:r>
            <a:r>
              <a:rPr lang="en-US" altLang="zh-CN" dirty="0"/>
              <a:t>– </a:t>
            </a:r>
            <a:r>
              <a:rPr lang="zh-CN" altLang="en-US" dirty="0"/>
              <a:t>常用接口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torch</a:t>
            </a:r>
          </a:p>
          <a:p>
            <a:pPr lvl="1"/>
            <a:r>
              <a:rPr lang="en-US" altLang="zh-CN" dirty="0">
                <a:latin typeface="Consolas" panose="020B0609020204030204" pitchFamily="49" charset="0"/>
              </a:rPr>
              <a:t>&gt;&gt;&gt; import torch</a:t>
            </a:r>
          </a:p>
          <a:p>
            <a:pPr lvl="1"/>
            <a:r>
              <a:rPr lang="en-US" altLang="zh-CN" dirty="0" err="1">
                <a:latin typeface="Consolas" panose="020B0609020204030204" pitchFamily="49" charset="0"/>
              </a:rPr>
              <a:t>torch.zeros</a:t>
            </a:r>
            <a:r>
              <a:rPr lang="en-US" altLang="zh-CN" dirty="0">
                <a:latin typeface="Consolas" panose="020B0609020204030204" pitchFamily="49" charset="0"/>
              </a:rPr>
              <a:t>/ones/eye/rand/</a:t>
            </a:r>
            <a:r>
              <a:rPr lang="en-US" altLang="zh-CN" dirty="0" err="1">
                <a:latin typeface="Consolas" panose="020B0609020204030204" pitchFamily="49" charset="0"/>
              </a:rPr>
              <a:t>randn</a:t>
            </a:r>
            <a:r>
              <a:rPr lang="en-US" altLang="zh-CN" dirty="0"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latin typeface="Consolas" panose="020B0609020204030204" pitchFamily="49" charset="0"/>
              </a:rPr>
              <a:t>randperm</a:t>
            </a:r>
            <a:endParaRPr lang="en-US" altLang="zh-CN" dirty="0">
              <a:latin typeface="Consolas" panose="020B0609020204030204" pitchFamily="49" charset="0"/>
            </a:endParaRPr>
          </a:p>
          <a:p>
            <a:pPr marL="711200" lvl="1" indent="0">
              <a:buNone/>
            </a:pP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# </a:t>
            </a:r>
            <a:r>
              <a:rPr lang="zh-CN" alt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全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0/</a:t>
            </a:r>
            <a:r>
              <a:rPr lang="zh-CN" alt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全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1/</a:t>
            </a:r>
            <a:r>
              <a:rPr lang="zh-CN" alt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对角线元素为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1/[0,1)</a:t>
            </a:r>
            <a:r>
              <a:rPr lang="zh-CN" alt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均匀分布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/N(0,1)</a:t>
            </a:r>
            <a:r>
              <a:rPr lang="zh-CN" alt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高斯分布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/[0,n-1]</a:t>
            </a:r>
            <a:r>
              <a:rPr lang="zh-CN" alt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随机排序</a:t>
            </a:r>
            <a:endParaRPr lang="en-US" altLang="zh-CN" i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zh-CN" dirty="0" err="1">
                <a:latin typeface="Consolas" panose="020B0609020204030204" pitchFamily="49" charset="0"/>
              </a:rPr>
              <a:t>torch.split</a:t>
            </a:r>
            <a:r>
              <a:rPr lang="en-US" altLang="zh-CN" dirty="0">
                <a:latin typeface="Consolas" panose="020B0609020204030204" pitchFamily="49" charset="0"/>
              </a:rPr>
              <a:t>/cat/squeeze/</a:t>
            </a:r>
            <a:r>
              <a:rPr lang="en-US" altLang="zh-CN" dirty="0" err="1">
                <a:latin typeface="Consolas" panose="020B0609020204030204" pitchFamily="49" charset="0"/>
              </a:rPr>
              <a:t>unsqueeze</a:t>
            </a:r>
            <a:r>
              <a:rPr lang="en-US" altLang="zh-CN" dirty="0">
                <a:latin typeface="Consolas" panose="020B0609020204030204" pitchFamily="49" charset="0"/>
              </a:rPr>
              <a:t>/stack</a:t>
            </a:r>
          </a:p>
          <a:p>
            <a:pPr marL="711200" lvl="1" indent="0">
              <a:buNone/>
            </a:pP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# </a:t>
            </a:r>
            <a:r>
              <a:rPr lang="zh-CN" alt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切分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zh-CN" alt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连接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zh-CN" alt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去除维度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zh-CN" alt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插入维度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zh-CN" alt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堆叠</a:t>
            </a:r>
            <a:endParaRPr lang="en-US" altLang="zh-CN" i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  <a:p>
            <a:pPr lvl="1">
              <a:buClr>
                <a:srgbClr val="A53010"/>
              </a:buClr>
            </a:pP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torch.abs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/add/sub/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mul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/div/pow/exp/neg/sqrt/sin/dot</a:t>
            </a:r>
          </a:p>
          <a:p>
            <a:pPr lvl="1">
              <a:buClr>
                <a:srgbClr val="A53010"/>
              </a:buClr>
            </a:pP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torch.mean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/sum/median/max/min/std/var/eq/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lt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gt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/le/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ge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D83D3-AE7C-4CEA-8734-787B83099BE5}" type="datetime1">
              <a:rPr lang="zh-CN" altLang="en-US" smtClean="0"/>
              <a:t>2023/4/18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模式识别与深度学习实验课   深度学习部分   实验</a:t>
            </a:r>
            <a:r>
              <a:rPr lang="en-US" altLang="zh-CN"/>
              <a:t>1-</a:t>
            </a:r>
            <a:r>
              <a:rPr lang="zh-CN" altLang="en-US"/>
              <a:t>深度学习框架熟悉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t>9</a:t>
            </a:fld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自定义 1">
      <a:majorFont>
        <a:latin typeface="Times New Roman"/>
        <a:ea typeface="黑体"/>
        <a:cs typeface=""/>
      </a:majorFont>
      <a:minorFont>
        <a:latin typeface="Times New Roman"/>
        <a:ea typeface="华文仿宋"/>
        <a:cs typeface="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主题1</Template>
  <TotalTime>876</TotalTime>
  <Words>2653</Words>
  <Application>Microsoft Office PowerPoint</Application>
  <PresentationFormat>宽屏</PresentationFormat>
  <Paragraphs>390</Paragraphs>
  <Slides>30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9" baseType="lpstr">
      <vt:lpstr>等线</vt:lpstr>
      <vt:lpstr>仿宋</vt:lpstr>
      <vt:lpstr>华文仿宋</vt:lpstr>
      <vt:lpstr>Arial</vt:lpstr>
      <vt:lpstr>Cambria Math</vt:lpstr>
      <vt:lpstr>Consolas</vt:lpstr>
      <vt:lpstr>Times New Roman</vt:lpstr>
      <vt:lpstr>Wingdings 3</vt:lpstr>
      <vt:lpstr>主题1</vt:lpstr>
      <vt:lpstr>模式识别与深度学习 实验一 </vt:lpstr>
      <vt:lpstr>1. 深度学习框架熟悉</vt:lpstr>
      <vt:lpstr>1.1 部分深度学习框架介绍</vt:lpstr>
      <vt:lpstr>1.1 部分深度学习框架介绍 (字典序)</vt:lpstr>
      <vt:lpstr>1.2 环境配置 – 操作系统</vt:lpstr>
      <vt:lpstr>1.2 环境配置 – Python</vt:lpstr>
      <vt:lpstr>1.2 环境配置 – 计算加速</vt:lpstr>
      <vt:lpstr>1.2 环境配置 – PyTorch安装</vt:lpstr>
      <vt:lpstr>1.3 PyTorch基本介绍 – 常用接口</vt:lpstr>
      <vt:lpstr>1.3 PyTorch基本介绍 – 常用接口</vt:lpstr>
      <vt:lpstr>1.3 PyTorch基本介绍 – 常用接口</vt:lpstr>
      <vt:lpstr>1.3 PyTorch基本介绍 – 常用接口</vt:lpstr>
      <vt:lpstr>1.3 PyTorch基本介绍 – 优化算法</vt:lpstr>
      <vt:lpstr>1.3 PyTorch基本介绍 – 优化算法</vt:lpstr>
      <vt:lpstr>1.3 PyTorch基本介绍 – 优化算法</vt:lpstr>
      <vt:lpstr>1.3 PyTorch基本介绍 – 优化算法</vt:lpstr>
      <vt:lpstr>1.3 PyTorch基本介绍 – 常用接口</vt:lpstr>
      <vt:lpstr>1.3 PyTorch基本介绍 – 常用接口</vt:lpstr>
      <vt:lpstr>2. 常见数据集介绍</vt:lpstr>
      <vt:lpstr>2.1 常见数据集介绍 – MNIST</vt:lpstr>
      <vt:lpstr>2.2 常见数据集介绍 – CIFAR</vt:lpstr>
      <vt:lpstr>2.3 常见数据集介绍 – ImageNet</vt:lpstr>
      <vt:lpstr>2.4 常见数据集介绍 – Pascal VOC</vt:lpstr>
      <vt:lpstr>2.5 常见数据集介绍 – MS COCO</vt:lpstr>
      <vt:lpstr>3.1 资源推荐 – 网络教程</vt:lpstr>
      <vt:lpstr>3.2 资源推荐 – 免费GPU平台</vt:lpstr>
      <vt:lpstr>4. PyTorch实现MLP</vt:lpstr>
      <vt:lpstr>以识别为例的代码实现步骤</vt:lpstr>
      <vt:lpstr>5. 提交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模式识别与深度学习实验课</dc:title>
  <dc:creator>Ming Liu</dc:creator>
  <cp:lastModifiedBy>RenLong Wu</cp:lastModifiedBy>
  <cp:revision>307</cp:revision>
  <dcterms:created xsi:type="dcterms:W3CDTF">2019-05-02T13:31:00Z</dcterms:created>
  <dcterms:modified xsi:type="dcterms:W3CDTF">2023-04-18T14:30:57Z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